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Lst>
  <p:notesMasterIdLst>
    <p:notesMasterId r:id="rId17"/>
  </p:notesMasterIdLst>
  <p:sldIdLst>
    <p:sldId id="257" r:id="rId3"/>
    <p:sldId id="298" r:id="rId4"/>
    <p:sldId id="301" r:id="rId5"/>
    <p:sldId id="310" r:id="rId6"/>
    <p:sldId id="300" r:id="rId7"/>
    <p:sldId id="306" r:id="rId8"/>
    <p:sldId id="311" r:id="rId9"/>
    <p:sldId id="308" r:id="rId10"/>
    <p:sldId id="309" r:id="rId11"/>
    <p:sldId id="313" r:id="rId12"/>
    <p:sldId id="303" r:id="rId13"/>
    <p:sldId id="304" r:id="rId14"/>
    <p:sldId id="305" r:id="rId15"/>
    <p:sldId id="312" r:id="rId16"/>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YOUSSEF Illy" initials="BI" lastIdx="4" clrIdx="0">
    <p:extLst>
      <p:ext uri="{19B8F6BF-5375-455C-9EA6-DF929625EA0E}">
        <p15:presenceInfo xmlns:p15="http://schemas.microsoft.com/office/powerpoint/2012/main" userId="BENYOUSSEF Illy" providerId="None"/>
      </p:ext>
    </p:extLst>
  </p:cmAuthor>
  <p:cmAuthor id="2" name="GAUDIN Florence" initials="GF" lastIdx="1" clrIdx="1">
    <p:extLst>
      <p:ext uri="{19B8F6BF-5375-455C-9EA6-DF929625EA0E}">
        <p15:presenceInfo xmlns:p15="http://schemas.microsoft.com/office/powerpoint/2012/main" userId="GAUDIN Florenc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8A"/>
    <a:srgbClr val="FBEFEF"/>
    <a:srgbClr val="F4D4D4"/>
    <a:srgbClr val="FCEAF2"/>
    <a:srgbClr val="FCF6F6"/>
    <a:srgbClr val="F8ECEC"/>
    <a:srgbClr val="F2DEDE"/>
    <a:srgbClr val="E5BD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209" autoAdjust="0"/>
    <p:restoredTop sz="94660"/>
  </p:normalViewPr>
  <p:slideViewPr>
    <p:cSldViewPr snapToGrid="0">
      <p:cViewPr varScale="1">
        <p:scale>
          <a:sx n="68" d="100"/>
          <a:sy n="68" d="100"/>
        </p:scale>
        <p:origin x="486" y="7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03E9D-C747-48E9-915A-17C2E77F6E32}" type="datetimeFigureOut">
              <a:rPr lang="fr-FR" smtClean="0"/>
              <a:t>30/04/2024</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AC6E097-2312-4CA4-B60A-2B15FAA4316B}" type="slidenum">
              <a:rPr lang="fr-FR" smtClean="0"/>
              <a:t>‹N°›</a:t>
            </a:fld>
            <a:endParaRPr lang="fr-FR"/>
          </a:p>
        </p:txBody>
      </p:sp>
    </p:spTree>
    <p:extLst>
      <p:ext uri="{BB962C8B-B14F-4D97-AF65-F5344CB8AC3E}">
        <p14:creationId xmlns:p14="http://schemas.microsoft.com/office/powerpoint/2010/main" val="3407936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1F7DB2-0E89-46ED-9500-820D99DBB3DB}" type="slidenum">
              <a:rPr kumimoji="0" lang="fr-FR" sz="17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fr-FR" sz="17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18268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10.jpg"/></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 sous-titre / text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pPr/>
              <a:t>‹N°›</a:t>
            </a:fld>
            <a:endParaRPr lang="fr-FR" dirty="0"/>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431800" y="6396842"/>
            <a:ext cx="1560000" cy="461159"/>
          </a:xfrm>
          <a:prstGeom prst="rect">
            <a:avLst/>
          </a:prstGeom>
        </p:spPr>
        <p:txBody>
          <a:bodyPr vert="horz" lIns="0" tIns="0" rIns="0" bIns="0" rtlCol="0" anchor="ctr" anchorCtr="0">
            <a:noAutofit/>
          </a:bodyPr>
          <a:lstStyle>
            <a:lvl1pPr algn="l">
              <a:defRPr sz="1000" b="1">
                <a:solidFill>
                  <a:schemeClr val="tx1"/>
                </a:solidFill>
              </a:defRPr>
            </a:lvl1pPr>
          </a:lstStyle>
          <a:p>
            <a:endParaRPr lang="fr-FR" cap="all" dirty="0"/>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431801" y="1664906"/>
            <a:ext cx="11232819" cy="323935"/>
          </a:xfrm>
        </p:spPr>
        <p:txBody>
          <a:bodyPr/>
          <a:lstStyle>
            <a:lvl1pPr marL="12700" indent="1142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a:solidFill>
            <a:srgbClr val="00008A"/>
          </a:solidFill>
        </p:spPr>
        <p:txBody>
          <a:bodyPr/>
          <a:lstStyle>
            <a:lvl1pPr>
              <a:defRPr>
                <a:solidFill>
                  <a:schemeClr val="bg1"/>
                </a:solidFill>
              </a:defRPr>
            </a:lvl1pPr>
          </a:lstStyle>
          <a:p>
            <a:r>
              <a:rPr lang="fr-FR" dirty="0"/>
              <a:t>Titre</a:t>
            </a:r>
          </a:p>
        </p:txBody>
      </p:sp>
      <p:sp>
        <p:nvSpPr>
          <p:cNvPr id="20"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t>Secrétariat général pour l’investissement </a:t>
            </a:r>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431800" y="2276872"/>
            <a:ext cx="11232445"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2683377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2_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433832" y="6379463"/>
            <a:ext cx="11233573" cy="0"/>
          </a:xfrm>
          <a:custGeom>
            <a:avLst/>
            <a:gdLst/>
            <a:ahLst/>
            <a:cxnLst/>
            <a:rect l="l" t="t" r="r" b="b"/>
            <a:pathLst>
              <a:path w="8425180">
                <a:moveTo>
                  <a:pt x="0" y="0"/>
                </a:moveTo>
                <a:lnTo>
                  <a:pt x="8424672" y="0"/>
                </a:lnTo>
              </a:path>
            </a:pathLst>
          </a:custGeom>
          <a:ln w="10668">
            <a:solidFill>
              <a:srgbClr val="000000"/>
            </a:solidFill>
          </a:ln>
        </p:spPr>
        <p:txBody>
          <a:bodyPr wrap="square" lIns="0" tIns="0" rIns="0" bIns="0" rtlCol="0"/>
          <a:lstStyle/>
          <a:p>
            <a:endParaRPr sz="2400" dirty="0"/>
          </a:p>
        </p:txBody>
      </p:sp>
      <p:sp>
        <p:nvSpPr>
          <p:cNvPr id="17" name="bk object 17"/>
          <p:cNvSpPr/>
          <p:nvPr/>
        </p:nvSpPr>
        <p:spPr>
          <a:xfrm>
            <a:off x="476271" y="236493"/>
            <a:ext cx="418071" cy="473403"/>
          </a:xfrm>
          <a:prstGeom prst="rect">
            <a:avLst/>
          </a:prstGeom>
          <a:blipFill>
            <a:blip r:embed="rId2" cstate="screen">
              <a:extLst>
                <a:ext uri="{28A0092B-C50C-407E-A947-70E740481C1C}">
                  <a14:useLocalDpi xmlns:a14="http://schemas.microsoft.com/office/drawing/2010/main"/>
                </a:ext>
              </a:extLst>
            </a:blip>
            <a:stretch>
              <a:fillRect/>
            </a:stretch>
          </a:blipFill>
        </p:spPr>
        <p:txBody>
          <a:bodyPr wrap="square" lIns="0" tIns="0" rIns="0" bIns="0" rtlCol="0"/>
          <a:lstStyle/>
          <a:p>
            <a:endParaRPr sz="2400" dirty="0"/>
          </a:p>
        </p:txBody>
      </p:sp>
      <p:sp>
        <p:nvSpPr>
          <p:cNvPr id="18" name="bk object 18"/>
          <p:cNvSpPr/>
          <p:nvPr/>
        </p:nvSpPr>
        <p:spPr>
          <a:xfrm>
            <a:off x="480569" y="6379463"/>
            <a:ext cx="11232727" cy="0"/>
          </a:xfrm>
          <a:custGeom>
            <a:avLst/>
            <a:gdLst/>
            <a:ahLst/>
            <a:cxnLst/>
            <a:rect l="l" t="t" r="r" b="b"/>
            <a:pathLst>
              <a:path w="8424545">
                <a:moveTo>
                  <a:pt x="0" y="0"/>
                </a:moveTo>
                <a:lnTo>
                  <a:pt x="8424037" y="0"/>
                </a:lnTo>
              </a:path>
            </a:pathLst>
          </a:custGeom>
          <a:ln w="10668">
            <a:solidFill>
              <a:srgbClr val="000000"/>
            </a:solidFill>
          </a:ln>
        </p:spPr>
        <p:txBody>
          <a:bodyPr wrap="square" lIns="0" tIns="0" rIns="0" bIns="0" rtlCol="0"/>
          <a:lstStyle/>
          <a:p>
            <a:endParaRPr sz="2400" dirty="0"/>
          </a:p>
        </p:txBody>
      </p:sp>
      <p:sp>
        <p:nvSpPr>
          <p:cNvPr id="2" name="Holder 2"/>
          <p:cNvSpPr>
            <a:spLocks noGrp="1"/>
          </p:cNvSpPr>
          <p:nvPr>
            <p:ph type="title"/>
          </p:nvPr>
        </p:nvSpPr>
        <p:spPr>
          <a:xfrm>
            <a:off x="407368" y="1353785"/>
            <a:ext cx="5832648" cy="369332"/>
          </a:xfrm>
        </p:spPr>
        <p:txBody>
          <a:bodyPr lIns="0" tIns="0" rIns="0" bIns="0"/>
          <a:lstStyle>
            <a:lvl1pPr>
              <a:defRPr sz="2400" b="1" i="0">
                <a:solidFill>
                  <a:schemeClr val="tx1"/>
                </a:solidFill>
                <a:latin typeface="Marianne" panose="02000000000000000000" pitchFamily="2" charset="0"/>
                <a:cs typeface="Arial"/>
              </a:defRPr>
            </a:lvl1pPr>
          </a:lstStyle>
          <a:p>
            <a:r>
              <a:rPr lang="fr-FR"/>
              <a:t>Modifiez le style du titre</a:t>
            </a:r>
            <a:endParaRPr dirty="0"/>
          </a:p>
        </p:txBody>
      </p:sp>
      <p:sp>
        <p:nvSpPr>
          <p:cNvPr id="6" name="Holder 6"/>
          <p:cNvSpPr>
            <a:spLocks noGrp="1"/>
          </p:cNvSpPr>
          <p:nvPr>
            <p:ph type="sldNum" sz="quarter" idx="7"/>
          </p:nvPr>
        </p:nvSpPr>
        <p:spPr>
          <a:xfrm>
            <a:off x="4470400" y="6557091"/>
            <a:ext cx="2804160" cy="123111"/>
          </a:xfrm>
          <a:prstGeom prst="rect">
            <a:avLst/>
          </a:prstGeom>
        </p:spPr>
        <p:txBody>
          <a:bodyPr lIns="0" tIns="0" rIns="0" bIns="0"/>
          <a:lstStyle>
            <a:lvl1pPr algn="ctr">
              <a:defRPr sz="800">
                <a:solidFill>
                  <a:schemeClr val="tx1"/>
                </a:solidFill>
                <a:latin typeface="Marianne" panose="02000000000000000000" pitchFamily="2" charset="0"/>
              </a:defRPr>
            </a:lvl1pPr>
          </a:lstStyle>
          <a:p>
            <a:fld id="{B6F15528-21DE-4FAA-801E-634DDDAF4B2B}" type="slidenum">
              <a:rPr lang="fr-FR" smtClean="0"/>
              <a:pPr/>
              <a:t>‹N°›</a:t>
            </a:fld>
            <a:endParaRPr lang="fr-FR" dirty="0"/>
          </a:p>
        </p:txBody>
      </p:sp>
      <p:sp>
        <p:nvSpPr>
          <p:cNvPr id="10" name="Espace réservé de la date 1">
            <a:extLst>
              <a:ext uri="{FF2B5EF4-FFF2-40B4-BE49-F238E27FC236}">
                <a16:creationId xmlns:a16="http://schemas.microsoft.com/office/drawing/2014/main" id="{D597DB73-E86B-BC4F-B3C2-BD83DDBF9115}"/>
              </a:ext>
            </a:extLst>
          </p:cNvPr>
          <p:cNvSpPr txBox="1">
            <a:spLocks/>
          </p:cNvSpPr>
          <p:nvPr userDrawn="1"/>
        </p:nvSpPr>
        <p:spPr>
          <a:xfrm>
            <a:off x="11004717" y="6498783"/>
            <a:ext cx="747184" cy="123111"/>
          </a:xfrm>
          <a:prstGeom prst="rect">
            <a:avLst/>
          </a:prstGeom>
        </p:spPr>
        <p:txBody>
          <a:bodyPr wrap="square" lIns="0" tIns="0" rIns="0" bIns="0">
            <a:spAutoFit/>
          </a:bodyPr>
          <a:lstStyle>
            <a:defPPr>
              <a:defRPr lang="fr-FR"/>
            </a:defPPr>
            <a:lvl1pPr marL="0" algn="l" defTabSz="914400" rtl="0" eaLnBrk="1" latinLnBrk="0" hangingPunct="1">
              <a:defRPr sz="18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1219110">
              <a:defRPr/>
            </a:pPr>
            <a:fld id="{0B54D66D-56E4-5741-9B2F-D67AA88BD358}" type="datetime1">
              <a:rPr lang="fr-FR" sz="800" cap="all" smtClean="0">
                <a:solidFill>
                  <a:srgbClr val="000000"/>
                </a:solidFill>
                <a:latin typeface="Marianne" panose="02000000000000000000" pitchFamily="2" charset="0"/>
              </a:rPr>
              <a:pPr algn="r" defTabSz="1219110">
                <a:defRPr/>
              </a:pPr>
              <a:t>30/04/2024</a:t>
            </a:fld>
            <a:endParaRPr lang="fr-FR" sz="2400" cap="all" dirty="0">
              <a:solidFill>
                <a:srgbClr val="000000"/>
              </a:solidFill>
              <a:latin typeface="Marianne" panose="02000000000000000000" pitchFamily="2" charset="0"/>
            </a:endParaRPr>
          </a:p>
        </p:txBody>
      </p:sp>
      <p:pic>
        <p:nvPicPr>
          <p:cNvPr id="13" name="Image 12"/>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074485" y="233610"/>
            <a:ext cx="523011" cy="495055"/>
          </a:xfrm>
          <a:prstGeom prst="rect">
            <a:avLst/>
          </a:prstGeom>
        </p:spPr>
      </p:pic>
      <p:sp>
        <p:nvSpPr>
          <p:cNvPr id="12" name="Espace réservé du pied de page 7">
            <a:extLst>
              <a:ext uri="{FF2B5EF4-FFF2-40B4-BE49-F238E27FC236}">
                <a16:creationId xmlns:a16="http://schemas.microsoft.com/office/drawing/2014/main" id="{DF15AE36-32EC-BC4B-A77B-2FE540D53B4D}"/>
              </a:ext>
            </a:extLst>
          </p:cNvPr>
          <p:cNvSpPr txBox="1">
            <a:spLocks/>
          </p:cNvSpPr>
          <p:nvPr userDrawn="1"/>
        </p:nvSpPr>
        <p:spPr bwMode="gray">
          <a:xfrm>
            <a:off x="3825043" y="240689"/>
            <a:ext cx="7839908" cy="480000"/>
          </a:xfrm>
          <a:prstGeom prst="rect">
            <a:avLst/>
          </a:prstGeom>
        </p:spPr>
        <p:txBody>
          <a:bodyPr vert="horz" lIns="0" tIns="0" rIns="0" bIns="0" rtlCol="0" anchor="ctr" anchorCtr="0">
            <a:noAutofit/>
          </a:bodyPr>
          <a:lstStyle>
            <a:defPPr>
              <a:defRPr lang="fr-FR"/>
            </a:defPPr>
            <a:lvl1pPr marL="0" algn="r" defTabSz="914400" rtl="0" eaLnBrk="1" latinLnBrk="0" hangingPunct="1">
              <a:defRPr sz="10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fr-FR" sz="1000" dirty="0">
                <a:solidFill>
                  <a:srgbClr val="000000"/>
                </a:solidFill>
                <a:latin typeface="Marianne" panose="02000000000000000000" pitchFamily="2" charset="0"/>
              </a:rPr>
              <a:t>Secretariat Général pour l’investissement</a:t>
            </a:r>
          </a:p>
        </p:txBody>
      </p:sp>
    </p:spTree>
    <p:extLst>
      <p:ext uri="{BB962C8B-B14F-4D97-AF65-F5344CB8AC3E}">
        <p14:creationId xmlns:p14="http://schemas.microsoft.com/office/powerpoint/2010/main" val="3977956054"/>
      </p:ext>
    </p:extLst>
  </p:cSld>
  <p:clrMapOvr>
    <a:masterClrMapping/>
  </p:clrMapOvr>
  <p:extLst>
    <p:ext uri="{DCECCB84-F9BA-43D5-87BE-67443E8EF086}">
      <p15:sldGuideLst xmlns:p15="http://schemas.microsoft.com/office/powerpoint/2012/main">
        <p15:guide id="1" orient="horz" pos="612">
          <p15:clr>
            <a:srgbClr val="FBAE40"/>
          </p15:clr>
        </p15:guide>
        <p15:guide id="2" orient="horz" pos="189">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3_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433832" y="6379463"/>
            <a:ext cx="11233573" cy="0"/>
          </a:xfrm>
          <a:custGeom>
            <a:avLst/>
            <a:gdLst/>
            <a:ahLst/>
            <a:cxnLst/>
            <a:rect l="l" t="t" r="r" b="b"/>
            <a:pathLst>
              <a:path w="8425180">
                <a:moveTo>
                  <a:pt x="0" y="0"/>
                </a:moveTo>
                <a:lnTo>
                  <a:pt x="8424672" y="0"/>
                </a:lnTo>
              </a:path>
            </a:pathLst>
          </a:custGeom>
          <a:ln w="10668">
            <a:solidFill>
              <a:srgbClr val="000000"/>
            </a:solidFill>
          </a:ln>
        </p:spPr>
        <p:txBody>
          <a:bodyPr wrap="square" lIns="0" tIns="0" rIns="0" bIns="0" rtlCol="0"/>
          <a:lstStyle/>
          <a:p>
            <a:endParaRPr sz="2400" dirty="0"/>
          </a:p>
        </p:txBody>
      </p:sp>
      <p:sp>
        <p:nvSpPr>
          <p:cNvPr id="17" name="bk object 17"/>
          <p:cNvSpPr/>
          <p:nvPr/>
        </p:nvSpPr>
        <p:spPr>
          <a:xfrm>
            <a:off x="476271" y="236493"/>
            <a:ext cx="418071" cy="473403"/>
          </a:xfrm>
          <a:prstGeom prst="rect">
            <a:avLst/>
          </a:prstGeom>
          <a:blipFill>
            <a:blip r:embed="rId2" cstate="screen">
              <a:extLst>
                <a:ext uri="{28A0092B-C50C-407E-A947-70E740481C1C}">
                  <a14:useLocalDpi xmlns:a14="http://schemas.microsoft.com/office/drawing/2010/main"/>
                </a:ext>
              </a:extLst>
            </a:blip>
            <a:stretch>
              <a:fillRect/>
            </a:stretch>
          </a:blipFill>
        </p:spPr>
        <p:txBody>
          <a:bodyPr wrap="square" lIns="0" tIns="0" rIns="0" bIns="0" rtlCol="0"/>
          <a:lstStyle/>
          <a:p>
            <a:endParaRPr sz="2400" dirty="0"/>
          </a:p>
        </p:txBody>
      </p:sp>
      <p:sp>
        <p:nvSpPr>
          <p:cNvPr id="18" name="bk object 18"/>
          <p:cNvSpPr/>
          <p:nvPr/>
        </p:nvSpPr>
        <p:spPr>
          <a:xfrm>
            <a:off x="480569" y="6379463"/>
            <a:ext cx="11232727" cy="0"/>
          </a:xfrm>
          <a:custGeom>
            <a:avLst/>
            <a:gdLst/>
            <a:ahLst/>
            <a:cxnLst/>
            <a:rect l="l" t="t" r="r" b="b"/>
            <a:pathLst>
              <a:path w="8424545">
                <a:moveTo>
                  <a:pt x="0" y="0"/>
                </a:moveTo>
                <a:lnTo>
                  <a:pt x="8424037" y="0"/>
                </a:lnTo>
              </a:path>
            </a:pathLst>
          </a:custGeom>
          <a:ln w="10668">
            <a:solidFill>
              <a:srgbClr val="000000"/>
            </a:solidFill>
          </a:ln>
        </p:spPr>
        <p:txBody>
          <a:bodyPr wrap="square" lIns="0" tIns="0" rIns="0" bIns="0" rtlCol="0"/>
          <a:lstStyle/>
          <a:p>
            <a:endParaRPr sz="2400" dirty="0"/>
          </a:p>
        </p:txBody>
      </p:sp>
      <p:sp>
        <p:nvSpPr>
          <p:cNvPr id="2" name="Holder 2"/>
          <p:cNvSpPr>
            <a:spLocks noGrp="1"/>
          </p:cNvSpPr>
          <p:nvPr>
            <p:ph type="title"/>
          </p:nvPr>
        </p:nvSpPr>
        <p:spPr>
          <a:xfrm>
            <a:off x="407368" y="1353785"/>
            <a:ext cx="5832648" cy="369332"/>
          </a:xfrm>
        </p:spPr>
        <p:txBody>
          <a:bodyPr lIns="0" tIns="0" rIns="0" bIns="0"/>
          <a:lstStyle>
            <a:lvl1pPr>
              <a:defRPr sz="2400" b="1" i="0">
                <a:solidFill>
                  <a:schemeClr val="tx1"/>
                </a:solidFill>
                <a:latin typeface="Marianne" panose="02000000000000000000" pitchFamily="2" charset="0"/>
                <a:cs typeface="Arial"/>
              </a:defRPr>
            </a:lvl1pPr>
          </a:lstStyle>
          <a:p>
            <a:r>
              <a:rPr lang="fr-FR"/>
              <a:t>Modifiez le style du titre</a:t>
            </a:r>
            <a:endParaRPr dirty="0"/>
          </a:p>
        </p:txBody>
      </p:sp>
      <p:sp>
        <p:nvSpPr>
          <p:cNvPr id="6" name="Holder 6"/>
          <p:cNvSpPr>
            <a:spLocks noGrp="1"/>
          </p:cNvSpPr>
          <p:nvPr>
            <p:ph type="sldNum" sz="quarter" idx="7"/>
          </p:nvPr>
        </p:nvSpPr>
        <p:spPr>
          <a:xfrm>
            <a:off x="4470400" y="6557091"/>
            <a:ext cx="2804160" cy="123111"/>
          </a:xfrm>
          <a:prstGeom prst="rect">
            <a:avLst/>
          </a:prstGeom>
        </p:spPr>
        <p:txBody>
          <a:bodyPr lIns="0" tIns="0" rIns="0" bIns="0"/>
          <a:lstStyle>
            <a:lvl1pPr algn="ctr">
              <a:defRPr sz="800">
                <a:solidFill>
                  <a:schemeClr val="tx1"/>
                </a:solidFill>
                <a:latin typeface="Marianne" panose="02000000000000000000" pitchFamily="2" charset="0"/>
              </a:defRPr>
            </a:lvl1pPr>
          </a:lstStyle>
          <a:p>
            <a:fld id="{B6F15528-21DE-4FAA-801E-634DDDAF4B2B}" type="slidenum">
              <a:rPr lang="fr-FR" smtClean="0"/>
              <a:pPr/>
              <a:t>‹N°›</a:t>
            </a:fld>
            <a:endParaRPr lang="fr-FR" dirty="0"/>
          </a:p>
        </p:txBody>
      </p:sp>
      <p:sp>
        <p:nvSpPr>
          <p:cNvPr id="10" name="Espace réservé de la date 1">
            <a:extLst>
              <a:ext uri="{FF2B5EF4-FFF2-40B4-BE49-F238E27FC236}">
                <a16:creationId xmlns:a16="http://schemas.microsoft.com/office/drawing/2014/main" id="{D597DB73-E86B-BC4F-B3C2-BD83DDBF9115}"/>
              </a:ext>
            </a:extLst>
          </p:cNvPr>
          <p:cNvSpPr txBox="1">
            <a:spLocks/>
          </p:cNvSpPr>
          <p:nvPr userDrawn="1"/>
        </p:nvSpPr>
        <p:spPr>
          <a:xfrm>
            <a:off x="11004717" y="6498783"/>
            <a:ext cx="747184" cy="123111"/>
          </a:xfrm>
          <a:prstGeom prst="rect">
            <a:avLst/>
          </a:prstGeom>
        </p:spPr>
        <p:txBody>
          <a:bodyPr wrap="square" lIns="0" tIns="0" rIns="0" bIns="0">
            <a:spAutoFit/>
          </a:bodyPr>
          <a:lstStyle>
            <a:defPPr>
              <a:defRPr lang="fr-FR"/>
            </a:defPPr>
            <a:lvl1pPr marL="0" algn="l" defTabSz="914400" rtl="0" eaLnBrk="1" latinLnBrk="0" hangingPunct="1">
              <a:defRPr sz="18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1219110">
              <a:defRPr/>
            </a:pPr>
            <a:fld id="{0B54D66D-56E4-5741-9B2F-D67AA88BD358}" type="datetime1">
              <a:rPr lang="fr-FR" sz="800" cap="all" smtClean="0">
                <a:solidFill>
                  <a:srgbClr val="000000"/>
                </a:solidFill>
                <a:latin typeface="Marianne" panose="02000000000000000000" pitchFamily="2" charset="0"/>
              </a:rPr>
              <a:pPr algn="r" defTabSz="1219110">
                <a:defRPr/>
              </a:pPr>
              <a:t>30/04/2024</a:t>
            </a:fld>
            <a:endParaRPr lang="fr-FR" sz="2400" cap="all" dirty="0">
              <a:solidFill>
                <a:srgbClr val="000000"/>
              </a:solidFill>
              <a:latin typeface="Marianne" panose="02000000000000000000" pitchFamily="2" charset="0"/>
            </a:endParaRPr>
          </a:p>
        </p:txBody>
      </p:sp>
      <p:pic>
        <p:nvPicPr>
          <p:cNvPr id="13" name="Image 12"/>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074485" y="233610"/>
            <a:ext cx="523011" cy="495055"/>
          </a:xfrm>
          <a:prstGeom prst="rect">
            <a:avLst/>
          </a:prstGeom>
        </p:spPr>
      </p:pic>
      <p:sp>
        <p:nvSpPr>
          <p:cNvPr id="12" name="Espace réservé du pied de page 7">
            <a:extLst>
              <a:ext uri="{FF2B5EF4-FFF2-40B4-BE49-F238E27FC236}">
                <a16:creationId xmlns:a16="http://schemas.microsoft.com/office/drawing/2014/main" id="{DF15AE36-32EC-BC4B-A77B-2FE540D53B4D}"/>
              </a:ext>
            </a:extLst>
          </p:cNvPr>
          <p:cNvSpPr txBox="1">
            <a:spLocks/>
          </p:cNvSpPr>
          <p:nvPr userDrawn="1"/>
        </p:nvSpPr>
        <p:spPr bwMode="gray">
          <a:xfrm>
            <a:off x="3825043" y="240689"/>
            <a:ext cx="7839908" cy="480000"/>
          </a:xfrm>
          <a:prstGeom prst="rect">
            <a:avLst/>
          </a:prstGeom>
        </p:spPr>
        <p:txBody>
          <a:bodyPr vert="horz" lIns="0" tIns="0" rIns="0" bIns="0" rtlCol="0" anchor="ctr" anchorCtr="0">
            <a:noAutofit/>
          </a:bodyPr>
          <a:lstStyle>
            <a:defPPr>
              <a:defRPr lang="fr-FR"/>
            </a:defPPr>
            <a:lvl1pPr marL="0" algn="r" defTabSz="914400" rtl="0" eaLnBrk="1" latinLnBrk="0" hangingPunct="1">
              <a:defRPr sz="10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fr-FR" sz="1000" dirty="0">
                <a:solidFill>
                  <a:srgbClr val="000000"/>
                </a:solidFill>
                <a:latin typeface="Marianne" panose="02000000000000000000" pitchFamily="2" charset="0"/>
              </a:rPr>
              <a:t>Secretariat Général pour l’investissement</a:t>
            </a:r>
          </a:p>
        </p:txBody>
      </p:sp>
    </p:spTree>
    <p:extLst>
      <p:ext uri="{BB962C8B-B14F-4D97-AF65-F5344CB8AC3E}">
        <p14:creationId xmlns:p14="http://schemas.microsoft.com/office/powerpoint/2010/main" val="2837420057"/>
      </p:ext>
    </p:extLst>
  </p:cSld>
  <p:clrMapOvr>
    <a:masterClrMapping/>
  </p:clrMapOvr>
  <p:extLst>
    <p:ext uri="{DCECCB84-F9BA-43D5-87BE-67443E8EF086}">
      <p15:sldGuideLst xmlns:p15="http://schemas.microsoft.com/office/powerpoint/2012/main">
        <p15:guide id="1" orient="horz" pos="612">
          <p15:clr>
            <a:srgbClr val="FBAE40"/>
          </p15:clr>
        </p15:guide>
        <p15:guide id="2" orient="horz" pos="189">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8_Slide titre">
    <p:spTree>
      <p:nvGrpSpPr>
        <p:cNvPr id="1" name=""/>
        <p:cNvGrpSpPr/>
        <p:nvPr/>
      </p:nvGrpSpPr>
      <p:grpSpPr>
        <a:xfrm>
          <a:off x="0" y="0"/>
          <a:ext cx="0" cy="0"/>
          <a:chOff x="0" y="0"/>
          <a:chExt cx="0" cy="0"/>
        </a:xfrm>
      </p:grpSpPr>
      <p:graphicFrame>
        <p:nvGraphicFramePr>
          <p:cNvPr id="3" name="Tableau 2">
            <a:extLst>
              <a:ext uri="{FF2B5EF4-FFF2-40B4-BE49-F238E27FC236}">
                <a16:creationId xmlns:a16="http://schemas.microsoft.com/office/drawing/2014/main" id="{69934E44-6D22-1B40-9BC8-C6E7E8B2ACF0}"/>
              </a:ext>
            </a:extLst>
          </p:cNvPr>
          <p:cNvGraphicFramePr>
            <a:graphicFrameLocks noGrp="1"/>
          </p:cNvGraphicFramePr>
          <p:nvPr userDrawn="1"/>
        </p:nvGraphicFramePr>
        <p:xfrm>
          <a:off x="868545" y="2274090"/>
          <a:ext cx="10454917" cy="3528431"/>
        </p:xfrm>
        <a:graphic>
          <a:graphicData uri="http://schemas.openxmlformats.org/drawingml/2006/table">
            <a:tbl>
              <a:tblPr firstRow="1" bandRow="1">
                <a:tableStyleId>{5C22544A-7EE6-4342-B048-85BDC9FD1C3A}</a:tableStyleId>
              </a:tblPr>
              <a:tblGrid>
                <a:gridCol w="950447">
                  <a:extLst>
                    <a:ext uri="{9D8B030D-6E8A-4147-A177-3AD203B41FA5}">
                      <a16:colId xmlns:a16="http://schemas.microsoft.com/office/drawing/2014/main" val="1013310950"/>
                    </a:ext>
                  </a:extLst>
                </a:gridCol>
                <a:gridCol w="950447">
                  <a:extLst>
                    <a:ext uri="{9D8B030D-6E8A-4147-A177-3AD203B41FA5}">
                      <a16:colId xmlns:a16="http://schemas.microsoft.com/office/drawing/2014/main" val="2547585966"/>
                    </a:ext>
                  </a:extLst>
                </a:gridCol>
                <a:gridCol w="950447">
                  <a:extLst>
                    <a:ext uri="{9D8B030D-6E8A-4147-A177-3AD203B41FA5}">
                      <a16:colId xmlns:a16="http://schemas.microsoft.com/office/drawing/2014/main" val="2699010728"/>
                    </a:ext>
                  </a:extLst>
                </a:gridCol>
                <a:gridCol w="950447">
                  <a:extLst>
                    <a:ext uri="{9D8B030D-6E8A-4147-A177-3AD203B41FA5}">
                      <a16:colId xmlns:a16="http://schemas.microsoft.com/office/drawing/2014/main" val="2820258843"/>
                    </a:ext>
                  </a:extLst>
                </a:gridCol>
                <a:gridCol w="950447">
                  <a:extLst>
                    <a:ext uri="{9D8B030D-6E8A-4147-A177-3AD203B41FA5}">
                      <a16:colId xmlns:a16="http://schemas.microsoft.com/office/drawing/2014/main" val="1096442822"/>
                    </a:ext>
                  </a:extLst>
                </a:gridCol>
                <a:gridCol w="950447">
                  <a:extLst>
                    <a:ext uri="{9D8B030D-6E8A-4147-A177-3AD203B41FA5}">
                      <a16:colId xmlns:a16="http://schemas.microsoft.com/office/drawing/2014/main" val="1281398608"/>
                    </a:ext>
                  </a:extLst>
                </a:gridCol>
                <a:gridCol w="950447">
                  <a:extLst>
                    <a:ext uri="{9D8B030D-6E8A-4147-A177-3AD203B41FA5}">
                      <a16:colId xmlns:a16="http://schemas.microsoft.com/office/drawing/2014/main" val="1712235335"/>
                    </a:ext>
                  </a:extLst>
                </a:gridCol>
                <a:gridCol w="950447">
                  <a:extLst>
                    <a:ext uri="{9D8B030D-6E8A-4147-A177-3AD203B41FA5}">
                      <a16:colId xmlns:a16="http://schemas.microsoft.com/office/drawing/2014/main" val="4096001371"/>
                    </a:ext>
                  </a:extLst>
                </a:gridCol>
                <a:gridCol w="950447">
                  <a:extLst>
                    <a:ext uri="{9D8B030D-6E8A-4147-A177-3AD203B41FA5}">
                      <a16:colId xmlns:a16="http://schemas.microsoft.com/office/drawing/2014/main" val="435745121"/>
                    </a:ext>
                  </a:extLst>
                </a:gridCol>
                <a:gridCol w="950447">
                  <a:extLst>
                    <a:ext uri="{9D8B030D-6E8A-4147-A177-3AD203B41FA5}">
                      <a16:colId xmlns:a16="http://schemas.microsoft.com/office/drawing/2014/main" val="2933983702"/>
                    </a:ext>
                  </a:extLst>
                </a:gridCol>
                <a:gridCol w="950447">
                  <a:extLst>
                    <a:ext uri="{9D8B030D-6E8A-4147-A177-3AD203B41FA5}">
                      <a16:colId xmlns:a16="http://schemas.microsoft.com/office/drawing/2014/main" val="2038346751"/>
                    </a:ext>
                  </a:extLst>
                </a:gridCol>
              </a:tblGrid>
              <a:tr h="224768">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lang="en-US" sz="1100" b="0" dirty="0">
                          <a:solidFill>
                            <a:schemeClr val="tx1">
                              <a:lumMod val="85000"/>
                              <a:lumOff val="15000"/>
                            </a:schemeClr>
                          </a:solidFill>
                          <a:latin typeface="Century Gothic" panose="020B0502020202020204" pitchFamily="34" charset="0"/>
                          <a:ea typeface="Segoe UI Symbol" panose="020B0502040204020203" pitchFamily="34" charset="0"/>
                          <a:cs typeface="Tahoma" panose="020B0604030504040204" pitchFamily="34" charset="0"/>
                        </a:rPr>
                        <a:t>JANVIER</a:t>
                      </a:r>
                    </a:p>
                  </a:txBody>
                  <a:tcPr marL="61933" marR="61933" marT="31104" marB="31104">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lang="en-US" sz="1100" b="0" dirty="0">
                          <a:solidFill>
                            <a:schemeClr val="tx1">
                              <a:lumMod val="85000"/>
                              <a:lumOff val="15000"/>
                            </a:schemeClr>
                          </a:solidFill>
                          <a:latin typeface="Century Gothic" panose="020B0502020202020204" pitchFamily="34" charset="0"/>
                          <a:ea typeface="Segoe UI Symbol" panose="020B0502040204020203" pitchFamily="34" charset="0"/>
                          <a:cs typeface="Tahoma" panose="020B0604030504040204" pitchFamily="34" charset="0"/>
                        </a:rPr>
                        <a:t>FEVRIER</a:t>
                      </a:r>
                    </a:p>
                  </a:txBody>
                  <a:tcPr marL="61933" marR="61933" marT="31104" marB="31104">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lang="en-US" sz="1100" b="0" dirty="0">
                          <a:solidFill>
                            <a:schemeClr val="tx1">
                              <a:lumMod val="85000"/>
                              <a:lumOff val="15000"/>
                            </a:schemeClr>
                          </a:solidFill>
                          <a:latin typeface="Century Gothic" panose="020B0502020202020204" pitchFamily="34" charset="0"/>
                          <a:ea typeface="Segoe UI Symbol" panose="020B0502040204020203" pitchFamily="34" charset="0"/>
                          <a:cs typeface="Tahoma" panose="020B0604030504040204" pitchFamily="34" charset="0"/>
                        </a:rPr>
                        <a:t>MARS</a:t>
                      </a:r>
                    </a:p>
                  </a:txBody>
                  <a:tcPr marL="61933" marR="61933" marT="31104" marB="31104">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lang="en-US" sz="1100" b="0" dirty="0">
                          <a:solidFill>
                            <a:schemeClr val="tx1">
                              <a:lumMod val="85000"/>
                              <a:lumOff val="15000"/>
                            </a:schemeClr>
                          </a:solidFill>
                          <a:latin typeface="Century Gothic" panose="020B0502020202020204" pitchFamily="34" charset="0"/>
                          <a:ea typeface="Segoe UI Symbol" panose="020B0502040204020203" pitchFamily="34" charset="0"/>
                          <a:cs typeface="Tahoma" panose="020B0604030504040204" pitchFamily="34" charset="0"/>
                        </a:rPr>
                        <a:t>AVRIL</a:t>
                      </a:r>
                    </a:p>
                  </a:txBody>
                  <a:tcPr marL="61933" marR="61933" marT="31104" marB="31104">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lang="en-US" sz="1100" b="0" dirty="0">
                          <a:solidFill>
                            <a:schemeClr val="tx1">
                              <a:lumMod val="85000"/>
                              <a:lumOff val="15000"/>
                            </a:schemeClr>
                          </a:solidFill>
                          <a:latin typeface="Century Gothic" panose="020B0502020202020204" pitchFamily="34" charset="0"/>
                          <a:ea typeface="Segoe UI Symbol" panose="020B0502040204020203" pitchFamily="34" charset="0"/>
                          <a:cs typeface="Tahoma" panose="020B0604030504040204" pitchFamily="34" charset="0"/>
                        </a:rPr>
                        <a:t>MAI</a:t>
                      </a:r>
                    </a:p>
                  </a:txBody>
                  <a:tcPr marL="61933" marR="61933" marT="31104" marB="31104">
                    <a:noFill/>
                  </a:tcPr>
                </a:tc>
                <a:tc>
                  <a:txBody>
                    <a:bodyPr/>
                    <a:lstStyle/>
                    <a:p>
                      <a:r>
                        <a:rPr lang="en-US" sz="1100" b="0" dirty="0">
                          <a:solidFill>
                            <a:schemeClr val="tx1">
                              <a:lumMod val="85000"/>
                              <a:lumOff val="15000"/>
                            </a:schemeClr>
                          </a:solidFill>
                          <a:latin typeface="Century Gothic" panose="020B0502020202020204" pitchFamily="34" charset="0"/>
                          <a:ea typeface="Segoe UI Symbol" panose="020B0502040204020203" pitchFamily="34" charset="0"/>
                          <a:cs typeface="Tahoma" panose="020B0604030504040204" pitchFamily="34" charset="0"/>
                        </a:rPr>
                        <a:t>JUIN</a:t>
                      </a:r>
                      <a:endParaRPr lang="fr-FR" sz="1100" b="0" dirty="0">
                        <a:solidFill>
                          <a:schemeClr val="tx1">
                            <a:lumMod val="85000"/>
                            <a:lumOff val="15000"/>
                          </a:schemeClr>
                        </a:solidFill>
                        <a:latin typeface="Century Gothic" panose="020B0502020202020204" pitchFamily="34" charset="0"/>
                      </a:endParaRPr>
                    </a:p>
                  </a:txBody>
                  <a:tcPr marL="61933" marR="61933" marT="31104" marB="31104">
                    <a:noFill/>
                  </a:tcPr>
                </a:tc>
                <a:tc>
                  <a:txBody>
                    <a:bodyPr/>
                    <a:lstStyle/>
                    <a:p>
                      <a:r>
                        <a:rPr lang="fr-FR" sz="1100" b="0" dirty="0">
                          <a:solidFill>
                            <a:schemeClr val="tx1">
                              <a:lumMod val="85000"/>
                              <a:lumOff val="15000"/>
                            </a:schemeClr>
                          </a:solidFill>
                          <a:latin typeface="Century Gothic" panose="020B0502020202020204" pitchFamily="34" charset="0"/>
                        </a:rPr>
                        <a:t>JUILL./AOUT</a:t>
                      </a:r>
                    </a:p>
                  </a:txBody>
                  <a:tcPr marL="61933" marR="61933" marT="31104" marB="31104">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lang="en-US" sz="1100" b="0" dirty="0">
                          <a:solidFill>
                            <a:schemeClr val="tx1">
                              <a:lumMod val="85000"/>
                              <a:lumOff val="15000"/>
                            </a:schemeClr>
                          </a:solidFill>
                          <a:latin typeface="Century Gothic" panose="020B0502020202020204" pitchFamily="34" charset="0"/>
                          <a:ea typeface="Segoe UI Symbol" panose="020B0502040204020203" pitchFamily="34" charset="0"/>
                          <a:cs typeface="Tahoma" panose="020B0604030504040204" pitchFamily="34" charset="0"/>
                        </a:rPr>
                        <a:t>SEPTEMBRE</a:t>
                      </a:r>
                    </a:p>
                  </a:txBody>
                  <a:tcPr marL="61933" marR="61933" marT="31104" marB="31104">
                    <a:noFill/>
                  </a:tcPr>
                </a:tc>
                <a:tc>
                  <a:txBody>
                    <a:bodyPr/>
                    <a:lstStyle/>
                    <a:p>
                      <a:r>
                        <a:rPr lang="en-US" sz="1100" b="0" dirty="0">
                          <a:solidFill>
                            <a:schemeClr val="tx1">
                              <a:lumMod val="85000"/>
                              <a:lumOff val="15000"/>
                            </a:schemeClr>
                          </a:solidFill>
                          <a:latin typeface="Century Gothic" panose="020B0502020202020204" pitchFamily="34" charset="0"/>
                          <a:ea typeface="Segoe UI Symbol" panose="020B0502040204020203" pitchFamily="34" charset="0"/>
                          <a:cs typeface="Tahoma" panose="020B0604030504040204" pitchFamily="34" charset="0"/>
                        </a:rPr>
                        <a:t>OCTOBRE</a:t>
                      </a:r>
                      <a:endParaRPr lang="fr-FR" sz="1100" b="0" dirty="0">
                        <a:solidFill>
                          <a:schemeClr val="tx1">
                            <a:lumMod val="85000"/>
                            <a:lumOff val="15000"/>
                          </a:schemeClr>
                        </a:solidFill>
                        <a:latin typeface="Century Gothic" panose="020B0502020202020204" pitchFamily="34" charset="0"/>
                      </a:endParaRPr>
                    </a:p>
                  </a:txBody>
                  <a:tcPr marL="61933" marR="61933" marT="31104" marB="31104">
                    <a:noFill/>
                  </a:tcPr>
                </a:tc>
                <a:tc>
                  <a:txBody>
                    <a:bodyPr/>
                    <a:lstStyle/>
                    <a:p>
                      <a:r>
                        <a:rPr lang="en-US" sz="1100" b="0" dirty="0">
                          <a:solidFill>
                            <a:schemeClr val="tx1">
                              <a:lumMod val="85000"/>
                              <a:lumOff val="15000"/>
                            </a:schemeClr>
                          </a:solidFill>
                          <a:latin typeface="Century Gothic" panose="020B0502020202020204" pitchFamily="34" charset="0"/>
                          <a:ea typeface="Segoe UI Symbol" panose="020B0502040204020203" pitchFamily="34" charset="0"/>
                          <a:cs typeface="Tahoma" panose="020B0604030504040204" pitchFamily="34" charset="0"/>
                        </a:rPr>
                        <a:t>NOVEMBRE</a:t>
                      </a:r>
                      <a:endParaRPr lang="fr-FR" sz="1100" b="0" dirty="0">
                        <a:solidFill>
                          <a:schemeClr val="tx1">
                            <a:lumMod val="85000"/>
                            <a:lumOff val="15000"/>
                          </a:schemeClr>
                        </a:solidFill>
                        <a:latin typeface="Century Gothic" panose="020B0502020202020204" pitchFamily="34" charset="0"/>
                      </a:endParaRPr>
                    </a:p>
                  </a:txBody>
                  <a:tcPr marL="61933" marR="61933" marT="31104" marB="31104">
                    <a:noFill/>
                  </a:tcPr>
                </a:tc>
                <a:tc>
                  <a:txBody>
                    <a:bodyPr/>
                    <a:lstStyle/>
                    <a:p>
                      <a:r>
                        <a:rPr lang="en-US" sz="1100" b="0" dirty="0">
                          <a:solidFill>
                            <a:schemeClr val="tx1">
                              <a:lumMod val="85000"/>
                              <a:lumOff val="15000"/>
                            </a:schemeClr>
                          </a:solidFill>
                          <a:latin typeface="Century Gothic" panose="020B0502020202020204" pitchFamily="34" charset="0"/>
                          <a:ea typeface="Segoe UI Symbol" panose="020B0502040204020203" pitchFamily="34" charset="0"/>
                          <a:cs typeface="Tahoma" panose="020B0604030504040204" pitchFamily="34" charset="0"/>
                        </a:rPr>
                        <a:t>DECEMBRE</a:t>
                      </a:r>
                      <a:endParaRPr lang="fr-FR" sz="1100" b="0" dirty="0">
                        <a:solidFill>
                          <a:schemeClr val="tx1">
                            <a:lumMod val="85000"/>
                            <a:lumOff val="15000"/>
                          </a:schemeClr>
                        </a:solidFill>
                        <a:latin typeface="Century Gothic" panose="020B0502020202020204" pitchFamily="34" charset="0"/>
                      </a:endParaRPr>
                    </a:p>
                  </a:txBody>
                  <a:tcPr marL="61933" marR="61933" marT="31104" marB="31104">
                    <a:noFill/>
                  </a:tcPr>
                </a:tc>
                <a:extLst>
                  <a:ext uri="{0D108BD9-81ED-4DB2-BD59-A6C34878D82A}">
                    <a16:rowId xmlns:a16="http://schemas.microsoft.com/office/drawing/2014/main" val="3824922900"/>
                  </a:ext>
                </a:extLst>
              </a:tr>
              <a:tr h="3298583">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endParaRPr lang="en-US" sz="1100">
                        <a:solidFill>
                          <a:schemeClr val="bg1"/>
                        </a:solidFill>
                        <a:latin typeface="Century Gothic" panose="020B0502020202020204" pitchFamily="34" charset="0"/>
                        <a:ea typeface="Segoe UI Symbol" panose="020B0502040204020203" pitchFamily="34" charset="0"/>
                        <a:cs typeface="Tahoma" panose="020B0604030504040204" pitchFamily="34" charset="0"/>
                      </a:endParaRPr>
                    </a:p>
                  </a:txBody>
                  <a:tcPr marL="61933" marR="61933" marT="31104" marB="31104">
                    <a:lnR w="6350" cap="flat" cmpd="sng" algn="ctr">
                      <a:solidFill>
                        <a:schemeClr val="bg1">
                          <a:lumMod val="85000"/>
                        </a:schemeClr>
                      </a:solidFill>
                      <a:prstDash val="solid"/>
                      <a:round/>
                      <a:headEnd type="none" w="med" len="med"/>
                      <a:tailEnd type="none" w="med" len="med"/>
                    </a:lnR>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endParaRPr lang="en-US" sz="1100">
                        <a:solidFill>
                          <a:schemeClr val="bg1"/>
                        </a:solidFill>
                        <a:latin typeface="Century Gothic" panose="020B0502020202020204" pitchFamily="34" charset="0"/>
                        <a:ea typeface="Segoe UI Symbol" panose="020B0502040204020203" pitchFamily="34" charset="0"/>
                        <a:cs typeface="Tahoma" panose="020B0604030504040204" pitchFamily="34" charset="0"/>
                      </a:endParaRPr>
                    </a:p>
                  </a:txBody>
                  <a:tcPr marL="61933" marR="61933" marT="31104" marB="31104">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endParaRPr lang="en-US" sz="1100">
                        <a:solidFill>
                          <a:schemeClr val="bg1"/>
                        </a:solidFill>
                        <a:latin typeface="Century Gothic" panose="020B0502020202020204" pitchFamily="34" charset="0"/>
                        <a:ea typeface="Segoe UI Symbol" panose="020B0502040204020203" pitchFamily="34" charset="0"/>
                        <a:cs typeface="Tahoma" panose="020B0604030504040204" pitchFamily="34" charset="0"/>
                      </a:endParaRPr>
                    </a:p>
                  </a:txBody>
                  <a:tcPr marL="61933" marR="61933" marT="31104" marB="31104">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endParaRPr lang="en-US" sz="1100">
                        <a:solidFill>
                          <a:schemeClr val="bg1"/>
                        </a:solidFill>
                        <a:latin typeface="Century Gothic" panose="020B0502020202020204" pitchFamily="34" charset="0"/>
                        <a:ea typeface="Segoe UI Symbol" panose="020B0502040204020203" pitchFamily="34" charset="0"/>
                        <a:cs typeface="Tahoma" panose="020B0604030504040204" pitchFamily="34" charset="0"/>
                      </a:endParaRPr>
                    </a:p>
                  </a:txBody>
                  <a:tcPr marL="61933" marR="61933" marT="31104" marB="31104">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endParaRPr lang="en-US" sz="1100">
                        <a:solidFill>
                          <a:schemeClr val="bg1"/>
                        </a:solidFill>
                        <a:latin typeface="Century Gothic" panose="020B0502020202020204" pitchFamily="34" charset="0"/>
                        <a:ea typeface="Segoe UI Symbol" panose="020B0502040204020203" pitchFamily="34" charset="0"/>
                        <a:cs typeface="Tahoma" panose="020B0604030504040204" pitchFamily="34" charset="0"/>
                      </a:endParaRPr>
                    </a:p>
                  </a:txBody>
                  <a:tcPr marL="61933" marR="61933" marT="31104" marB="31104">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noFill/>
                  </a:tcPr>
                </a:tc>
                <a:tc>
                  <a:txBody>
                    <a:bodyPr/>
                    <a:lstStyle/>
                    <a:p>
                      <a:endParaRPr lang="fr-FR" sz="1100">
                        <a:solidFill>
                          <a:schemeClr val="tx1">
                            <a:lumMod val="85000"/>
                            <a:lumOff val="15000"/>
                          </a:schemeClr>
                        </a:solidFill>
                        <a:latin typeface="Century Gothic" panose="020B0502020202020204" pitchFamily="34" charset="0"/>
                      </a:endParaRPr>
                    </a:p>
                  </a:txBody>
                  <a:tcPr marL="61933" marR="61933" marT="31104" marB="31104">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noFill/>
                  </a:tcPr>
                </a:tc>
                <a:tc>
                  <a:txBody>
                    <a:bodyPr/>
                    <a:lstStyle/>
                    <a:p>
                      <a:endParaRPr lang="fr-FR" sz="1100" dirty="0">
                        <a:solidFill>
                          <a:schemeClr val="tx1">
                            <a:lumMod val="85000"/>
                            <a:lumOff val="15000"/>
                          </a:schemeClr>
                        </a:solidFill>
                        <a:latin typeface="Century Gothic" panose="020B0502020202020204" pitchFamily="34" charset="0"/>
                      </a:endParaRPr>
                    </a:p>
                  </a:txBody>
                  <a:tcPr marL="61933" marR="61933" marT="31104" marB="31104">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endParaRPr lang="en-US" sz="1100">
                        <a:solidFill>
                          <a:schemeClr val="bg1"/>
                        </a:solidFill>
                        <a:latin typeface="Century Gothic" panose="020B0502020202020204" pitchFamily="34" charset="0"/>
                        <a:ea typeface="Segoe UI Symbol" panose="020B0502040204020203" pitchFamily="34" charset="0"/>
                        <a:cs typeface="Tahoma" panose="020B0604030504040204" pitchFamily="34" charset="0"/>
                      </a:endParaRPr>
                    </a:p>
                  </a:txBody>
                  <a:tcPr marL="61933" marR="61933" marT="31104" marB="31104">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noFill/>
                  </a:tcPr>
                </a:tc>
                <a:tc>
                  <a:txBody>
                    <a:bodyPr/>
                    <a:lstStyle/>
                    <a:p>
                      <a:endParaRPr lang="fr-FR" sz="1100">
                        <a:solidFill>
                          <a:schemeClr val="tx1">
                            <a:lumMod val="85000"/>
                            <a:lumOff val="15000"/>
                          </a:schemeClr>
                        </a:solidFill>
                        <a:latin typeface="Century Gothic" panose="020B0502020202020204" pitchFamily="34" charset="0"/>
                      </a:endParaRPr>
                    </a:p>
                  </a:txBody>
                  <a:tcPr marL="61933" marR="61933" marT="31104" marB="31104">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noFill/>
                  </a:tcPr>
                </a:tc>
                <a:tc>
                  <a:txBody>
                    <a:bodyPr/>
                    <a:lstStyle/>
                    <a:p>
                      <a:endParaRPr lang="fr-FR" sz="1100">
                        <a:solidFill>
                          <a:schemeClr val="tx1">
                            <a:lumMod val="85000"/>
                            <a:lumOff val="15000"/>
                          </a:schemeClr>
                        </a:solidFill>
                        <a:latin typeface="Century Gothic" panose="020B0502020202020204" pitchFamily="34" charset="0"/>
                      </a:endParaRPr>
                    </a:p>
                  </a:txBody>
                  <a:tcPr marL="61933" marR="61933" marT="31104" marB="31104">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noFill/>
                  </a:tcPr>
                </a:tc>
                <a:tc>
                  <a:txBody>
                    <a:bodyPr/>
                    <a:lstStyle/>
                    <a:p>
                      <a:endParaRPr lang="fr-FR" sz="1100" dirty="0">
                        <a:solidFill>
                          <a:schemeClr val="tx1">
                            <a:lumMod val="85000"/>
                            <a:lumOff val="15000"/>
                          </a:schemeClr>
                        </a:solidFill>
                        <a:latin typeface="Century Gothic" panose="020B0502020202020204" pitchFamily="34" charset="0"/>
                      </a:endParaRPr>
                    </a:p>
                  </a:txBody>
                  <a:tcPr marL="61933" marR="61933" marT="31104" marB="31104">
                    <a:lnL w="6350" cap="flat" cmpd="sng" algn="ctr">
                      <a:solidFill>
                        <a:schemeClr val="bg1">
                          <a:lumMod val="85000"/>
                        </a:schemeClr>
                      </a:solidFill>
                      <a:prstDash val="solid"/>
                      <a:round/>
                      <a:headEnd type="none" w="med" len="med"/>
                      <a:tailEnd type="none" w="med" len="med"/>
                    </a:lnL>
                    <a:noFill/>
                  </a:tcPr>
                </a:tc>
                <a:extLst>
                  <a:ext uri="{0D108BD9-81ED-4DB2-BD59-A6C34878D82A}">
                    <a16:rowId xmlns:a16="http://schemas.microsoft.com/office/drawing/2014/main" val="4131781360"/>
                  </a:ext>
                </a:extLst>
              </a:tr>
            </a:tbl>
          </a:graphicData>
        </a:graphic>
      </p:graphicFrame>
      <p:sp>
        <p:nvSpPr>
          <p:cNvPr id="7" name="Google Shape;146;p71"/>
          <p:cNvSpPr txBox="1">
            <a:spLocks noGrp="1"/>
          </p:cNvSpPr>
          <p:nvPr>
            <p:ph type="title" hasCustomPrompt="1"/>
          </p:nvPr>
        </p:nvSpPr>
        <p:spPr>
          <a:xfrm>
            <a:off x="431803" y="910403"/>
            <a:ext cx="11233151" cy="719988"/>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fr-FR" dirty="0"/>
              <a:t>DED</a:t>
            </a:r>
            <a:endParaRPr dirty="0"/>
          </a:p>
        </p:txBody>
      </p:sp>
    </p:spTree>
    <p:extLst>
      <p:ext uri="{BB962C8B-B14F-4D97-AF65-F5344CB8AC3E}">
        <p14:creationId xmlns:p14="http://schemas.microsoft.com/office/powerpoint/2010/main" val="4029676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re / sous-titre / texte">
    <p:spTree>
      <p:nvGrpSpPr>
        <p:cNvPr id="1" name=""/>
        <p:cNvGrpSpPr/>
        <p:nvPr/>
      </p:nvGrpSpPr>
      <p:grpSpPr>
        <a:xfrm>
          <a:off x="0" y="0"/>
          <a:ext cx="0" cy="0"/>
          <a:chOff x="0" y="0"/>
          <a:chExt cx="0" cy="0"/>
        </a:xfrm>
      </p:grpSpPr>
      <p:sp>
        <p:nvSpPr>
          <p:cNvPr id="5" name="Espace réservé du numéro de diapositive 4">
            <a:extLst>
              <a:ext uri="{FF2B5EF4-FFF2-40B4-BE49-F238E27FC236}">
                <a16:creationId xmlns:a16="http://schemas.microsoft.com/office/drawing/2014/main" id="{5A4F0766-6309-644C-9BCE-2E607A270B78}"/>
              </a:ext>
            </a:extLst>
          </p:cNvPr>
          <p:cNvSpPr>
            <a:spLocks noGrp="1"/>
          </p:cNvSpPr>
          <p:nvPr>
            <p:ph type="sldNum" sz="quarter" idx="12"/>
          </p:nvPr>
        </p:nvSpPr>
        <p:spPr/>
        <p:txBody>
          <a:bodyPr/>
          <a:lstStyle/>
          <a:p>
            <a:fld id="{733122C9-A0B9-462F-8757-0847AD287B63}" type="slidenum">
              <a:rPr lang="fr-FR" smtClean="0"/>
              <a:pPr/>
              <a:t>‹N°›</a:t>
            </a:fld>
            <a:endParaRPr lang="fr-FR" dirty="0"/>
          </a:p>
        </p:txBody>
      </p:sp>
      <p:sp>
        <p:nvSpPr>
          <p:cNvPr id="9" name="Espace réservé de la date 3">
            <a:extLst>
              <a:ext uri="{FF2B5EF4-FFF2-40B4-BE49-F238E27FC236}">
                <a16:creationId xmlns:a16="http://schemas.microsoft.com/office/drawing/2014/main" id="{E9918C01-3017-D749-B811-9FCBA8038409}"/>
              </a:ext>
            </a:extLst>
          </p:cNvPr>
          <p:cNvSpPr>
            <a:spLocks noGrp="1"/>
          </p:cNvSpPr>
          <p:nvPr>
            <p:ph type="dt" sz="half" idx="2"/>
          </p:nvPr>
        </p:nvSpPr>
        <p:spPr bwMode="gray">
          <a:xfrm>
            <a:off x="431800" y="6396842"/>
            <a:ext cx="1560000" cy="461159"/>
          </a:xfrm>
          <a:prstGeom prst="rect">
            <a:avLst/>
          </a:prstGeom>
        </p:spPr>
        <p:txBody>
          <a:bodyPr vert="horz" lIns="0" tIns="0" rIns="0" bIns="0" rtlCol="0" anchor="ctr" anchorCtr="0">
            <a:noAutofit/>
          </a:bodyPr>
          <a:lstStyle>
            <a:lvl1pPr algn="l">
              <a:defRPr sz="1000" b="1">
                <a:solidFill>
                  <a:schemeClr val="tx1"/>
                </a:solidFill>
              </a:defRPr>
            </a:lvl1pPr>
          </a:lstStyle>
          <a:p>
            <a:endParaRPr lang="fr-FR" cap="all" dirty="0"/>
          </a:p>
        </p:txBody>
      </p:sp>
      <p:sp>
        <p:nvSpPr>
          <p:cNvPr id="16" name="Espace réservé du texte 7">
            <a:extLst>
              <a:ext uri="{FF2B5EF4-FFF2-40B4-BE49-F238E27FC236}">
                <a16:creationId xmlns:a16="http://schemas.microsoft.com/office/drawing/2014/main" id="{EB9C9A62-C54B-3841-9346-5A54D3715808}"/>
              </a:ext>
            </a:extLst>
          </p:cNvPr>
          <p:cNvSpPr>
            <a:spLocks noGrp="1"/>
          </p:cNvSpPr>
          <p:nvPr>
            <p:ph type="body" sz="quarter" idx="13" hasCustomPrompt="1"/>
          </p:nvPr>
        </p:nvSpPr>
        <p:spPr bwMode="gray">
          <a:xfrm>
            <a:off x="431801" y="1664906"/>
            <a:ext cx="11232819" cy="323935"/>
          </a:xfrm>
        </p:spPr>
        <p:txBody>
          <a:bodyPr/>
          <a:lstStyle>
            <a:lvl1pPr marL="12700" indent="1142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8B219A12-DAFE-504E-9ED9-CFD78BD6A790}"/>
              </a:ext>
            </a:extLst>
          </p:cNvPr>
          <p:cNvSpPr>
            <a:spLocks noGrp="1"/>
          </p:cNvSpPr>
          <p:nvPr>
            <p:ph type="title" hasCustomPrompt="1"/>
          </p:nvPr>
        </p:nvSpPr>
        <p:spPr>
          <a:solidFill>
            <a:srgbClr val="00008A"/>
          </a:solidFill>
        </p:spPr>
        <p:txBody>
          <a:bodyPr/>
          <a:lstStyle>
            <a:lvl1pPr>
              <a:defRPr>
                <a:solidFill>
                  <a:schemeClr val="bg1"/>
                </a:solidFill>
              </a:defRPr>
            </a:lvl1pPr>
          </a:lstStyle>
          <a:p>
            <a:r>
              <a:rPr lang="fr-FR" dirty="0"/>
              <a:t>Titre</a:t>
            </a:r>
          </a:p>
        </p:txBody>
      </p:sp>
      <p:sp>
        <p:nvSpPr>
          <p:cNvPr id="8" name="Espace réservé du texte 11">
            <a:extLst>
              <a:ext uri="{FF2B5EF4-FFF2-40B4-BE49-F238E27FC236}">
                <a16:creationId xmlns:a16="http://schemas.microsoft.com/office/drawing/2014/main" id="{0AF74C14-DE22-FE4D-B865-03FBE975D57C}"/>
              </a:ext>
            </a:extLst>
          </p:cNvPr>
          <p:cNvSpPr>
            <a:spLocks noGrp="1"/>
          </p:cNvSpPr>
          <p:nvPr>
            <p:ph type="body" sz="quarter" idx="14" hasCustomPrompt="1"/>
          </p:nvPr>
        </p:nvSpPr>
        <p:spPr bwMode="gray">
          <a:xfrm>
            <a:off x="431800" y="2276872"/>
            <a:ext cx="11232445"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7255268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endParaRPr lang="fr-FR" cap="all" dirty="0"/>
          </a:p>
        </p:txBody>
      </p:sp>
      <p:sp>
        <p:nvSpPr>
          <p:cNvPr id="25" name="Titre 18">
            <a:extLst>
              <a:ext uri="{FF2B5EF4-FFF2-40B4-BE49-F238E27FC236}">
                <a16:creationId xmlns:a16="http://schemas.microsoft.com/office/drawing/2014/main" id="{8909A550-9D66-7141-BF64-73CAD209688B}"/>
              </a:ext>
            </a:extLst>
          </p:cNvPr>
          <p:cNvSpPr>
            <a:spLocks noGrp="1"/>
          </p:cNvSpPr>
          <p:nvPr>
            <p:ph type="title" hasCustomPrompt="1"/>
          </p:nvPr>
        </p:nvSpPr>
        <p:spPr>
          <a:xfrm>
            <a:off x="431801" y="910402"/>
            <a:ext cx="11233151" cy="719988"/>
          </a:xfrm>
          <a:solidFill>
            <a:srgbClr val="00008A"/>
          </a:solidFill>
        </p:spPr>
        <p:txBody>
          <a:bodyPr/>
          <a:lstStyle>
            <a:lvl1pPr>
              <a:defRPr>
                <a:solidFill>
                  <a:schemeClr val="bg1"/>
                </a:solidFill>
              </a:defRPr>
            </a:lvl1pPr>
          </a:lstStyle>
          <a:p>
            <a:r>
              <a:rPr lang="fr-FR" dirty="0"/>
              <a:t>Sommaire</a:t>
            </a:r>
          </a:p>
        </p:txBody>
      </p:sp>
    </p:spTree>
    <p:extLst>
      <p:ext uri="{BB962C8B-B14F-4D97-AF65-F5344CB8AC3E}">
        <p14:creationId xmlns:p14="http://schemas.microsoft.com/office/powerpoint/2010/main" val="29927868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onnes de text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endParaRPr lang="fr-FR" cap="all" dirty="0"/>
          </a:p>
        </p:txBody>
      </p:sp>
      <p:sp>
        <p:nvSpPr>
          <p:cNvPr id="11" name="Espace réservé du texte 7">
            <a:extLst>
              <a:ext uri="{FF2B5EF4-FFF2-40B4-BE49-F238E27FC236}">
                <a16:creationId xmlns:a16="http://schemas.microsoft.com/office/drawing/2014/main" id="{D4959A1A-C7DE-6748-A32B-7732F0ACFCF1}"/>
              </a:ext>
            </a:extLst>
          </p:cNvPr>
          <p:cNvSpPr>
            <a:spLocks noGrp="1"/>
          </p:cNvSpPr>
          <p:nvPr>
            <p:ph type="body" sz="quarter" idx="16"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2" name="Titre 18">
            <a:extLst>
              <a:ext uri="{FF2B5EF4-FFF2-40B4-BE49-F238E27FC236}">
                <a16:creationId xmlns:a16="http://schemas.microsoft.com/office/drawing/2014/main" id="{5919F96B-C5FF-5146-9075-19E07CEBB750}"/>
              </a:ext>
            </a:extLst>
          </p:cNvPr>
          <p:cNvSpPr>
            <a:spLocks noGrp="1"/>
          </p:cNvSpPr>
          <p:nvPr>
            <p:ph type="title" hasCustomPrompt="1"/>
          </p:nvPr>
        </p:nvSpPr>
        <p:spPr>
          <a:xfrm>
            <a:off x="431801" y="910402"/>
            <a:ext cx="11233151" cy="719988"/>
          </a:xfrm>
          <a:solidFill>
            <a:srgbClr val="00008A"/>
          </a:solidFill>
        </p:spPr>
        <p:txBody>
          <a:bodyPr/>
          <a:lstStyle>
            <a:lvl1pPr>
              <a:defRPr>
                <a:solidFill>
                  <a:schemeClr val="bg1"/>
                </a:solidFill>
              </a:defRPr>
            </a:lvl1pPr>
          </a:lstStyle>
          <a:p>
            <a:r>
              <a:rPr lang="fr-FR" dirty="0"/>
              <a:t>Titre</a:t>
            </a:r>
          </a:p>
        </p:txBody>
      </p:sp>
      <p:sp>
        <p:nvSpPr>
          <p:cNvPr id="13" name="Espace réservé du texte 11">
            <a:extLst>
              <a:ext uri="{FF2B5EF4-FFF2-40B4-BE49-F238E27FC236}">
                <a16:creationId xmlns:a16="http://schemas.microsoft.com/office/drawing/2014/main" id="{AC8956DD-B832-6147-8A66-A70995085BBE}"/>
              </a:ext>
            </a:extLst>
          </p:cNvPr>
          <p:cNvSpPr>
            <a:spLocks noGrp="1"/>
          </p:cNvSpPr>
          <p:nvPr>
            <p:ph type="body" sz="quarter" idx="17" hasCustomPrompt="1"/>
          </p:nvPr>
        </p:nvSpPr>
        <p:spPr bwMode="gray">
          <a:xfrm>
            <a:off x="431371" y="2276872"/>
            <a:ext cx="3408628"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a:extLst>
              <a:ext uri="{FF2B5EF4-FFF2-40B4-BE49-F238E27FC236}">
                <a16:creationId xmlns:a16="http://schemas.microsoft.com/office/drawing/2014/main" id="{DF66E72C-274C-AC4E-B20B-393EBD9A7172}"/>
              </a:ext>
            </a:extLst>
          </p:cNvPr>
          <p:cNvSpPr>
            <a:spLocks noGrp="1"/>
          </p:cNvSpPr>
          <p:nvPr>
            <p:ph type="body" sz="quarter" idx="14" hasCustomPrompt="1"/>
          </p:nvPr>
        </p:nvSpPr>
        <p:spPr bwMode="gray">
          <a:xfrm>
            <a:off x="4367808" y="2276872"/>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11">
            <a:extLst>
              <a:ext uri="{FF2B5EF4-FFF2-40B4-BE49-F238E27FC236}">
                <a16:creationId xmlns:a16="http://schemas.microsoft.com/office/drawing/2014/main" id="{10D42E91-F78E-1D46-9374-4446D0F57965}"/>
              </a:ext>
            </a:extLst>
          </p:cNvPr>
          <p:cNvSpPr>
            <a:spLocks noGrp="1"/>
          </p:cNvSpPr>
          <p:nvPr>
            <p:ph type="body" sz="quarter" idx="18" hasCustomPrompt="1"/>
          </p:nvPr>
        </p:nvSpPr>
        <p:spPr bwMode="gray">
          <a:xfrm>
            <a:off x="8304245" y="2276872"/>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2337819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Titre, sous-titre, textes 3 et imag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2" name="Espace réservé du texte 11"/>
          <p:cNvSpPr>
            <a:spLocks noGrp="1"/>
          </p:cNvSpPr>
          <p:nvPr>
            <p:ph type="body" sz="quarter" idx="14" hasCustomPrompt="1"/>
          </p:nvPr>
        </p:nvSpPr>
        <p:spPr bwMode="gray">
          <a:xfrm>
            <a:off x="431371" y="2276872"/>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endParaRPr lang="fr-FR" cap="all" dirty="0"/>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431801" y="910402"/>
            <a:ext cx="11233151" cy="719988"/>
          </a:xfrm>
          <a:solidFill>
            <a:srgbClr val="00008A"/>
          </a:solidFill>
        </p:spPr>
        <p:txBody>
          <a:bodyPr/>
          <a:lstStyle>
            <a:lvl1pPr>
              <a:defRPr>
                <a:solidFill>
                  <a:schemeClr val="bg1"/>
                </a:solidFill>
              </a:defRPr>
            </a:lvl1pPr>
          </a:lstStyle>
          <a:p>
            <a:r>
              <a:rPr lang="fr-FR" dirty="0"/>
              <a:t>Titre</a:t>
            </a:r>
          </a:p>
        </p:txBody>
      </p:sp>
      <p:sp>
        <p:nvSpPr>
          <p:cNvPr id="8" name="Espace réservé pour une image  7">
            <a:extLst>
              <a:ext uri="{FF2B5EF4-FFF2-40B4-BE49-F238E27FC236}">
                <a16:creationId xmlns:a16="http://schemas.microsoft.com/office/drawing/2014/main" id="{7004A35F-FCE5-0248-9AD4-C4E7502EF166}"/>
              </a:ext>
            </a:extLst>
          </p:cNvPr>
          <p:cNvSpPr>
            <a:spLocks noGrp="1"/>
          </p:cNvSpPr>
          <p:nvPr>
            <p:ph type="pic" sz="quarter" idx="15"/>
          </p:nvPr>
        </p:nvSpPr>
        <p:spPr>
          <a:xfrm>
            <a:off x="4175787" y="2276872"/>
            <a:ext cx="7488832" cy="3840427"/>
          </a:xfrm>
        </p:spPr>
        <p:txBody>
          <a:bodyPr/>
          <a:lstStyle/>
          <a:p>
            <a:r>
              <a:rPr lang="fr-FR"/>
              <a:t>Cliquez sur l'icône pour ajouter une image</a:t>
            </a:r>
          </a:p>
        </p:txBody>
      </p:sp>
    </p:spTree>
    <p:extLst>
      <p:ext uri="{BB962C8B-B14F-4D97-AF65-F5344CB8AC3E}">
        <p14:creationId xmlns:p14="http://schemas.microsoft.com/office/powerpoint/2010/main" val="24966996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1_Titre, sous-titre, textes 3, et graphiqu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2" name="Espace réservé du texte 11"/>
          <p:cNvSpPr>
            <a:spLocks noGrp="1"/>
          </p:cNvSpPr>
          <p:nvPr>
            <p:ph type="body" sz="quarter" idx="14" hasCustomPrompt="1"/>
          </p:nvPr>
        </p:nvSpPr>
        <p:spPr bwMode="gray">
          <a:xfrm>
            <a:off x="8304245" y="2276872"/>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endParaRPr lang="fr-FR" cap="all" dirty="0"/>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431801" y="910402"/>
            <a:ext cx="11233151" cy="719988"/>
          </a:xfrm>
          <a:solidFill>
            <a:srgbClr val="00008A"/>
          </a:solidFill>
        </p:spPr>
        <p:txBody>
          <a:bodyPr/>
          <a:lstStyle>
            <a:lvl1pPr>
              <a:defRPr>
                <a:solidFill>
                  <a:schemeClr val="bg1"/>
                </a:solidFill>
              </a:defRPr>
            </a:lvl1pPr>
          </a:lstStyle>
          <a:p>
            <a:r>
              <a:rPr lang="fr-FR" dirty="0"/>
              <a:t>Titre</a:t>
            </a:r>
          </a:p>
        </p:txBody>
      </p:sp>
      <p:sp>
        <p:nvSpPr>
          <p:cNvPr id="3" name="Espace réservé du graphique 2">
            <a:extLst>
              <a:ext uri="{FF2B5EF4-FFF2-40B4-BE49-F238E27FC236}">
                <a16:creationId xmlns:a16="http://schemas.microsoft.com/office/drawing/2014/main" id="{66D3B633-BB7B-4941-BF9B-161C5342E3AA}"/>
              </a:ext>
            </a:extLst>
          </p:cNvPr>
          <p:cNvSpPr>
            <a:spLocks noGrp="1"/>
          </p:cNvSpPr>
          <p:nvPr>
            <p:ph type="chart" sz="quarter" idx="15"/>
          </p:nvPr>
        </p:nvSpPr>
        <p:spPr>
          <a:xfrm>
            <a:off x="431371" y="2276873"/>
            <a:ext cx="7681384" cy="3839633"/>
          </a:xfrm>
        </p:spPr>
        <p:txBody>
          <a:bodyPr/>
          <a:lstStyle/>
          <a:p>
            <a:r>
              <a:rPr lang="fr-FR"/>
              <a:t>Cliquez sur l'icône pour ajouter un graphique</a:t>
            </a:r>
          </a:p>
        </p:txBody>
      </p:sp>
    </p:spTree>
    <p:extLst>
      <p:ext uri="{BB962C8B-B14F-4D97-AF65-F5344CB8AC3E}">
        <p14:creationId xmlns:p14="http://schemas.microsoft.com/office/powerpoint/2010/main" val="37050093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p:cSld name="Titre et sous-titre">
    <p:spTree>
      <p:nvGrpSpPr>
        <p:cNvPr id="1" name=""/>
        <p:cNvGrpSpPr/>
        <p:nvPr/>
      </p:nvGrpSpPr>
      <p:grpSpPr>
        <a:xfrm>
          <a:off x="0" y="0"/>
          <a:ext cx="0" cy="0"/>
          <a:chOff x="0" y="0"/>
          <a:chExt cx="0" cy="0"/>
        </a:xfrm>
      </p:grpSpPr>
      <p:sp>
        <p:nvSpPr>
          <p:cNvPr id="11" name="Espace réservé du texte 10"/>
          <p:cNvSpPr>
            <a:spLocks noGrp="1"/>
          </p:cNvSpPr>
          <p:nvPr>
            <p:ph type="body" sz="quarter" idx="13" hasCustomPrompt="1"/>
          </p:nvPr>
        </p:nvSpPr>
        <p:spPr bwMode="gray">
          <a:xfrm>
            <a:off x="431800" y="2852936"/>
            <a:ext cx="11232000" cy="3057632"/>
          </a:xfrm>
        </p:spPr>
        <p:txBody>
          <a:bodyPr/>
          <a:lstStyle>
            <a:lvl1pPr>
              <a:lnSpc>
                <a:spcPct val="90000"/>
              </a:lnSpc>
              <a:spcAft>
                <a:spcPts val="0"/>
              </a:spcAft>
              <a:defRPr sz="4333" b="1" cap="all" baseline="0"/>
            </a:lvl1pPr>
            <a:lvl2pPr marL="122764" indent="0">
              <a:spcBef>
                <a:spcPts val="667"/>
              </a:spcBef>
              <a:spcAft>
                <a:spcPts val="0"/>
              </a:spcAft>
              <a:buNone/>
              <a:tabLst/>
              <a:defRPr sz="2467"/>
            </a:lvl2pPr>
          </a:lstStyle>
          <a:p>
            <a:pPr lvl="0"/>
            <a:r>
              <a:rPr lang="fr-FR" dirty="0"/>
              <a:t>Titre</a:t>
            </a:r>
          </a:p>
          <a:p>
            <a:pPr lvl="1"/>
            <a:r>
              <a:rPr lang="fr-FR" dirty="0"/>
              <a:t>Sous-titre</a:t>
            </a:r>
          </a:p>
        </p:txBody>
      </p:sp>
      <p:cxnSp>
        <p:nvCxnSpPr>
          <p:cNvPr id="12" name="Connecteur droit 11"/>
          <p:cNvCxnSpPr>
            <a:cxnSpLocks/>
          </p:cNvCxnSpPr>
          <p:nvPr/>
        </p:nvCxnSpPr>
        <p:spPr bwMode="gray">
          <a:xfrm>
            <a:off x="431800" y="6379200"/>
            <a:ext cx="11232819"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Espace réservé de la date 3">
            <a:extLst>
              <a:ext uri="{FF2B5EF4-FFF2-40B4-BE49-F238E27FC236}">
                <a16:creationId xmlns:a16="http://schemas.microsoft.com/office/drawing/2014/main" id="{C192E6B1-2CEB-FB47-B10B-D25D43DF8D96}"/>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endParaRPr lang="fr-FR" cap="all" dirty="0"/>
          </a:p>
        </p:txBody>
      </p:sp>
      <p:sp>
        <p:nvSpPr>
          <p:cNvPr id="14" name="Espace réservé du numéro de diapositive 5">
            <a:extLst>
              <a:ext uri="{FF2B5EF4-FFF2-40B4-BE49-F238E27FC236}">
                <a16:creationId xmlns:a16="http://schemas.microsoft.com/office/drawing/2014/main" id="{0593ECE3-ACEF-7441-BABB-08F519CCE72F}"/>
              </a:ext>
            </a:extLst>
          </p:cNvPr>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tx1"/>
                </a:solidFill>
              </a:defRPr>
            </a:lvl1pPr>
          </a:lstStyle>
          <a:p>
            <a:fld id="{733122C9-A0B9-462F-8757-0847AD287B63}" type="slidenum">
              <a:rPr lang="fr-FR" smtClean="0"/>
              <a:pPr/>
              <a:t>‹N°›</a:t>
            </a:fld>
            <a:endParaRPr lang="fr-FR" dirty="0"/>
          </a:p>
        </p:txBody>
      </p:sp>
      <p:sp>
        <p:nvSpPr>
          <p:cNvPr id="16" name="Espace réservé du pied de page 4">
            <a:extLst>
              <a:ext uri="{FF2B5EF4-FFF2-40B4-BE49-F238E27FC236}">
                <a16:creationId xmlns:a16="http://schemas.microsoft.com/office/drawing/2014/main" id="{4D728EC0-9FC5-AB4E-B907-86A468EF1E2A}"/>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t>Secrétariat général pour l’investissement </a:t>
            </a:r>
          </a:p>
        </p:txBody>
      </p:sp>
      <p:pic>
        <p:nvPicPr>
          <p:cNvPr id="9" name="Imag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3456" y="404743"/>
            <a:ext cx="1467467" cy="1440123"/>
          </a:xfrm>
          <a:prstGeom prst="rect">
            <a:avLst/>
          </a:prstGeom>
        </p:spPr>
      </p:pic>
      <p:pic>
        <p:nvPicPr>
          <p:cNvPr id="10" name="Image 9"/>
          <p:cNvPicPr/>
          <p:nvPr userDrawn="1"/>
        </p:nvPicPr>
        <p:blipFill rotWithShape="1">
          <a:blip r:embed="rId3" cstate="screen">
            <a:extLst>
              <a:ext uri="{28A0092B-C50C-407E-A947-70E740481C1C}">
                <a14:useLocalDpi xmlns:a14="http://schemas.microsoft.com/office/drawing/2010/main"/>
              </a:ext>
            </a:extLst>
          </a:blip>
          <a:srcRect/>
          <a:stretch/>
        </p:blipFill>
        <p:spPr>
          <a:xfrm rot="16200000">
            <a:off x="3968773" y="-1548135"/>
            <a:ext cx="4159209" cy="11233152"/>
          </a:xfrm>
          <a:prstGeom prst="rect">
            <a:avLst/>
          </a:prstGeom>
        </p:spPr>
      </p:pic>
      <p:sp>
        <p:nvSpPr>
          <p:cNvPr id="15" name="bk object 17"/>
          <p:cNvSpPr/>
          <p:nvPr userDrawn="1"/>
        </p:nvSpPr>
        <p:spPr>
          <a:xfrm>
            <a:off x="549053" y="409604"/>
            <a:ext cx="1188746" cy="1341754"/>
          </a:xfrm>
          <a:prstGeom prst="rect">
            <a:avLst/>
          </a:prstGeom>
          <a:blipFill>
            <a:blip r:embed="rId4" cstate="print"/>
            <a:stretch>
              <a:fillRect/>
            </a:stretch>
          </a:blipFill>
        </p:spPr>
        <p:txBody>
          <a:bodyPr wrap="square" lIns="0" tIns="0" rIns="0" bIns="0" rtlCol="0"/>
          <a:lstStyle/>
          <a:p>
            <a:endParaRPr sz="2400" dirty="0"/>
          </a:p>
        </p:txBody>
      </p:sp>
    </p:spTree>
    <p:extLst>
      <p:ext uri="{BB962C8B-B14F-4D97-AF65-F5344CB8AC3E}">
        <p14:creationId xmlns:p14="http://schemas.microsoft.com/office/powerpoint/2010/main" val="8363446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pic>
        <p:nvPicPr>
          <p:cNvPr id="12" name="Image 11"/>
          <p:cNvPicPr preferRelativeResize="0"/>
          <p:nvPr userDrawn="1"/>
        </p:nvPicPr>
        <p:blipFill rotWithShape="1">
          <a:blip r:embed="rId2" cstate="screen">
            <a:extLst>
              <a:ext uri="{28A0092B-C50C-407E-A947-70E740481C1C}">
                <a14:useLocalDpi xmlns:a14="http://schemas.microsoft.com/office/drawing/2010/main"/>
              </a:ext>
            </a:extLst>
          </a:blip>
          <a:srcRect b="-184"/>
          <a:stretch/>
        </p:blipFill>
        <p:spPr>
          <a:xfrm rot="16200000">
            <a:off x="3145701" y="-2161704"/>
            <a:ext cx="5925277" cy="12216680"/>
          </a:xfrm>
          <a:prstGeom prst="rect">
            <a:avLst/>
          </a:prstGeom>
        </p:spPr>
      </p:pic>
      <p:sp>
        <p:nvSpPr>
          <p:cNvPr id="7" name="Espace réservé de la date 3">
            <a:extLst>
              <a:ext uri="{FF2B5EF4-FFF2-40B4-BE49-F238E27FC236}">
                <a16:creationId xmlns:a16="http://schemas.microsoft.com/office/drawing/2014/main" id="{02A90153-98CB-E943-A611-AD9242F15601}"/>
              </a:ext>
            </a:extLst>
          </p:cNvPr>
          <p:cNvSpPr>
            <a:spLocks noGrp="1"/>
          </p:cNvSpPr>
          <p:nvPr>
            <p:ph type="dt" sz="half" idx="2"/>
          </p:nvPr>
        </p:nvSpPr>
        <p:spPr bwMode="gray">
          <a:xfrm>
            <a:off x="485713" y="6396842"/>
            <a:ext cx="1560000" cy="461159"/>
          </a:xfrm>
          <a:prstGeom prst="rect">
            <a:avLst/>
          </a:prstGeom>
        </p:spPr>
        <p:txBody>
          <a:bodyPr vert="horz" lIns="0" tIns="0" rIns="0" bIns="0" rtlCol="0" anchor="ctr" anchorCtr="0">
            <a:noAutofit/>
          </a:bodyPr>
          <a:lstStyle>
            <a:lvl1pPr algn="l">
              <a:defRPr sz="1000" b="1">
                <a:solidFill>
                  <a:schemeClr val="bg1"/>
                </a:solidFill>
              </a:defRPr>
            </a:lvl1pPr>
          </a:lstStyle>
          <a:p>
            <a:endParaRPr lang="fr-FR" cap="all" dirty="0"/>
          </a:p>
        </p:txBody>
      </p:sp>
      <p:sp>
        <p:nvSpPr>
          <p:cNvPr id="2" name="Titre 1"/>
          <p:cNvSpPr>
            <a:spLocks noGrp="1"/>
          </p:cNvSpPr>
          <p:nvPr>
            <p:ph type="title" hasCustomPrompt="1"/>
          </p:nvPr>
        </p:nvSpPr>
        <p:spPr bwMode="gray">
          <a:xfrm>
            <a:off x="479999" y="984000"/>
            <a:ext cx="11232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bg1"/>
            </a:solidFill>
          </a:ln>
        </p:spPr>
        <p:txBody>
          <a:bodyPr lIns="0" bIns="360000" anchor="ctr" anchorCtr="0"/>
          <a:lstStyle>
            <a:lvl1pPr marL="527987" indent="-527987">
              <a:buFont typeface="+mj-lt"/>
              <a:buAutoNum type="arabicPeriod"/>
              <a:defRPr sz="4333">
                <a:solidFill>
                  <a:schemeClr val="bg1"/>
                </a:solidFill>
              </a:defRPr>
            </a:lvl1pPr>
          </a:lstStyle>
          <a:p>
            <a:r>
              <a:rPr lang="fr-FR" dirty="0"/>
              <a:t>Titre</a:t>
            </a:r>
          </a:p>
        </p:txBody>
      </p:sp>
      <p:sp>
        <p:nvSpPr>
          <p:cNvPr id="10" name="Espace réservé du numéro de diapositive 5">
            <a:extLst>
              <a:ext uri="{FF2B5EF4-FFF2-40B4-BE49-F238E27FC236}">
                <a16:creationId xmlns:a16="http://schemas.microsoft.com/office/drawing/2014/main" id="{BE3965BE-3A81-1248-821F-39E8294A18F0}"/>
              </a:ext>
            </a:extLst>
          </p:cNvPr>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bg1"/>
                </a:solidFill>
              </a:defRPr>
            </a:lvl1p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3196097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endParaRPr lang="fr-FR" cap="all" dirty="0"/>
          </a:p>
        </p:txBody>
      </p:sp>
      <p:sp>
        <p:nvSpPr>
          <p:cNvPr id="25" name="Titre 18">
            <a:extLst>
              <a:ext uri="{FF2B5EF4-FFF2-40B4-BE49-F238E27FC236}">
                <a16:creationId xmlns:a16="http://schemas.microsoft.com/office/drawing/2014/main" id="{8909A550-9D66-7141-BF64-73CAD209688B}"/>
              </a:ext>
            </a:extLst>
          </p:cNvPr>
          <p:cNvSpPr>
            <a:spLocks noGrp="1"/>
          </p:cNvSpPr>
          <p:nvPr>
            <p:ph type="title" hasCustomPrompt="1"/>
          </p:nvPr>
        </p:nvSpPr>
        <p:spPr>
          <a:xfrm>
            <a:off x="431801" y="910402"/>
            <a:ext cx="11233151" cy="719988"/>
          </a:xfrm>
          <a:solidFill>
            <a:srgbClr val="00008A"/>
          </a:solidFill>
        </p:spPr>
        <p:txBody>
          <a:bodyPr/>
          <a:lstStyle>
            <a:lvl1pPr>
              <a:defRPr>
                <a:solidFill>
                  <a:schemeClr val="bg1"/>
                </a:solidFill>
              </a:defRPr>
            </a:lvl1pPr>
          </a:lstStyle>
          <a:p>
            <a:r>
              <a:rPr lang="fr-FR" dirty="0"/>
              <a:t>Sommaire</a:t>
            </a:r>
          </a:p>
        </p:txBody>
      </p:sp>
      <p:sp>
        <p:nvSpPr>
          <p:cNvPr id="6"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t>Secrétariat général pour l’investissement </a:t>
            </a:r>
          </a:p>
        </p:txBody>
      </p:sp>
    </p:spTree>
    <p:extLst>
      <p:ext uri="{BB962C8B-B14F-4D97-AF65-F5344CB8AC3E}">
        <p14:creationId xmlns:p14="http://schemas.microsoft.com/office/powerpoint/2010/main" val="24868293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661800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endParaRPr lang="fr-FR" dirty="0"/>
          </a:p>
        </p:txBody>
      </p:sp>
      <p:sp>
        <p:nvSpPr>
          <p:cNvPr id="5" name="Espace réservé du pied de page 4"/>
          <p:cNvSpPr>
            <a:spLocks noGrp="1"/>
          </p:cNvSpPr>
          <p:nvPr>
            <p:ph type="ftr" sz="quarter" idx="11"/>
          </p:nvPr>
        </p:nvSpPr>
        <p:spPr bwMode="gray">
          <a:xfrm>
            <a:off x="960000" y="5829266"/>
            <a:ext cx="4320000" cy="597263"/>
          </a:xfrm>
          <a:prstGeom prst="rect">
            <a:avLst/>
          </a:prstGeom>
        </p:spPr>
        <p:txBody>
          <a:bodyPr anchor="ctr" anchorCtr="0"/>
          <a:lstStyle>
            <a:lvl1pPr algn="l">
              <a:defRPr sz="1533"/>
            </a:lvl1pPr>
          </a:lstStyle>
          <a:p>
            <a:r>
              <a:rPr lang="fr-FR"/>
              <a:t>Service d'information du Gouvernement Secrétariat général pour l’investissement </a:t>
            </a:r>
            <a:endParaRPr lang="fr-FR" dirty="0"/>
          </a:p>
        </p:txBody>
      </p:sp>
      <p:sp>
        <p:nvSpPr>
          <p:cNvPr id="6" name="Espace réservé du numéro de diapositive 5"/>
          <p:cNvSpPr>
            <a:spLocks noGrp="1"/>
          </p:cNvSpPr>
          <p:nvPr>
            <p:ph type="sldNum" sz="quarter" idx="12"/>
          </p:nvPr>
        </p:nvSpPr>
        <p:spPr bwMode="gray">
          <a:xfrm>
            <a:off x="0" y="6618000"/>
            <a:ext cx="240000" cy="240000"/>
          </a:xfrm>
          <a:ln>
            <a:solidFill>
              <a:schemeClr val="tx1">
                <a:alpha val="0"/>
              </a:schemeClr>
            </a:solidFill>
          </a:ln>
        </p:spPr>
        <p:txBody>
          <a:bodyPr/>
          <a:lstStyle>
            <a:lvl1pPr>
              <a:defRPr sz="133">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r>
              <a:rPr lang="fr-FR" dirty="0"/>
              <a:t>Titre</a:t>
            </a:r>
          </a:p>
        </p:txBody>
      </p:sp>
      <p:sp>
        <p:nvSpPr>
          <p:cNvPr id="10" name="bk object 17"/>
          <p:cNvSpPr/>
          <p:nvPr userDrawn="1"/>
        </p:nvSpPr>
        <p:spPr>
          <a:xfrm>
            <a:off x="902884" y="708868"/>
            <a:ext cx="2416696" cy="2727755"/>
          </a:xfrm>
          <a:prstGeom prst="rect">
            <a:avLst/>
          </a:prstGeom>
          <a:blipFill>
            <a:blip r:embed="rId2" cstate="print"/>
            <a:stretch>
              <a:fillRect/>
            </a:stretch>
          </a:blipFill>
        </p:spPr>
        <p:txBody>
          <a:bodyPr wrap="square" lIns="0" tIns="0" rIns="0" bIns="0" rtlCol="0"/>
          <a:lstStyle/>
          <a:p>
            <a:endParaRPr sz="2400" dirty="0"/>
          </a:p>
        </p:txBody>
      </p:sp>
    </p:spTree>
    <p:extLst>
      <p:ext uri="{BB962C8B-B14F-4D97-AF65-F5344CB8AC3E}">
        <p14:creationId xmlns:p14="http://schemas.microsoft.com/office/powerpoint/2010/main" val="16112764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userDrawn="1">
  <p:cSld name="1_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433832" y="6379463"/>
            <a:ext cx="11233573" cy="0"/>
          </a:xfrm>
          <a:custGeom>
            <a:avLst/>
            <a:gdLst/>
            <a:ahLst/>
            <a:cxnLst/>
            <a:rect l="l" t="t" r="r" b="b"/>
            <a:pathLst>
              <a:path w="8425180">
                <a:moveTo>
                  <a:pt x="0" y="0"/>
                </a:moveTo>
                <a:lnTo>
                  <a:pt x="8424672" y="0"/>
                </a:lnTo>
              </a:path>
            </a:pathLst>
          </a:custGeom>
          <a:ln w="10668">
            <a:solidFill>
              <a:srgbClr val="000000"/>
            </a:solidFill>
          </a:ln>
        </p:spPr>
        <p:txBody>
          <a:bodyPr wrap="square" lIns="0" tIns="0" rIns="0" bIns="0" rtlCol="0"/>
          <a:lstStyle/>
          <a:p>
            <a:endParaRPr sz="2400" dirty="0"/>
          </a:p>
        </p:txBody>
      </p:sp>
      <p:sp>
        <p:nvSpPr>
          <p:cNvPr id="18" name="bk object 18"/>
          <p:cNvSpPr/>
          <p:nvPr/>
        </p:nvSpPr>
        <p:spPr>
          <a:xfrm>
            <a:off x="480569" y="6379463"/>
            <a:ext cx="11232727" cy="0"/>
          </a:xfrm>
          <a:custGeom>
            <a:avLst/>
            <a:gdLst/>
            <a:ahLst/>
            <a:cxnLst/>
            <a:rect l="l" t="t" r="r" b="b"/>
            <a:pathLst>
              <a:path w="8424545">
                <a:moveTo>
                  <a:pt x="0" y="0"/>
                </a:moveTo>
                <a:lnTo>
                  <a:pt x="8424037" y="0"/>
                </a:lnTo>
              </a:path>
            </a:pathLst>
          </a:custGeom>
          <a:ln w="10668">
            <a:solidFill>
              <a:srgbClr val="000000"/>
            </a:solidFill>
          </a:ln>
        </p:spPr>
        <p:txBody>
          <a:bodyPr wrap="square" lIns="0" tIns="0" rIns="0" bIns="0" rtlCol="0"/>
          <a:lstStyle/>
          <a:p>
            <a:endParaRPr sz="2400" dirty="0"/>
          </a:p>
        </p:txBody>
      </p:sp>
      <p:sp>
        <p:nvSpPr>
          <p:cNvPr id="2" name="Holder 2"/>
          <p:cNvSpPr>
            <a:spLocks noGrp="1"/>
          </p:cNvSpPr>
          <p:nvPr>
            <p:ph type="title"/>
          </p:nvPr>
        </p:nvSpPr>
        <p:spPr>
          <a:xfrm>
            <a:off x="407368" y="1353785"/>
            <a:ext cx="5832648" cy="369332"/>
          </a:xfrm>
        </p:spPr>
        <p:txBody>
          <a:bodyPr lIns="0" tIns="0" rIns="0" bIns="0"/>
          <a:lstStyle>
            <a:lvl1pPr>
              <a:defRPr sz="2400" b="1" i="0">
                <a:solidFill>
                  <a:schemeClr val="tx1"/>
                </a:solidFill>
                <a:latin typeface="Marianne" panose="02000000000000000000" pitchFamily="2" charset="0"/>
                <a:cs typeface="Arial"/>
              </a:defRPr>
            </a:lvl1pPr>
          </a:lstStyle>
          <a:p>
            <a:r>
              <a:rPr lang="fr-FR"/>
              <a:t>Modifiez le style du titre</a:t>
            </a:r>
            <a:endParaRPr dirty="0"/>
          </a:p>
        </p:txBody>
      </p:sp>
      <p:sp>
        <p:nvSpPr>
          <p:cNvPr id="6" name="Holder 6"/>
          <p:cNvSpPr>
            <a:spLocks noGrp="1"/>
          </p:cNvSpPr>
          <p:nvPr>
            <p:ph type="sldNum" sz="quarter" idx="7"/>
          </p:nvPr>
        </p:nvSpPr>
        <p:spPr>
          <a:xfrm>
            <a:off x="4470400" y="6557091"/>
            <a:ext cx="2804160" cy="123111"/>
          </a:xfrm>
          <a:prstGeom prst="rect">
            <a:avLst/>
          </a:prstGeom>
        </p:spPr>
        <p:txBody>
          <a:bodyPr lIns="0" tIns="0" rIns="0" bIns="0"/>
          <a:lstStyle>
            <a:lvl1pPr algn="ctr">
              <a:defRPr sz="800">
                <a:solidFill>
                  <a:schemeClr val="tx1"/>
                </a:solidFill>
                <a:latin typeface="Marianne" panose="02000000000000000000" pitchFamily="2" charset="0"/>
              </a:defRPr>
            </a:lvl1pPr>
          </a:lstStyle>
          <a:p>
            <a:fld id="{B6F15528-21DE-4FAA-801E-634DDDAF4B2B}" type="slidenum">
              <a:rPr lang="fr-FR" smtClean="0"/>
              <a:pPr/>
              <a:t>‹N°›</a:t>
            </a:fld>
            <a:endParaRPr lang="fr-FR" dirty="0"/>
          </a:p>
        </p:txBody>
      </p:sp>
      <p:sp>
        <p:nvSpPr>
          <p:cNvPr id="10" name="Espace réservé de la date 1">
            <a:extLst>
              <a:ext uri="{FF2B5EF4-FFF2-40B4-BE49-F238E27FC236}">
                <a16:creationId xmlns:a16="http://schemas.microsoft.com/office/drawing/2014/main" id="{D597DB73-E86B-BC4F-B3C2-BD83DDBF9115}"/>
              </a:ext>
            </a:extLst>
          </p:cNvPr>
          <p:cNvSpPr txBox="1">
            <a:spLocks/>
          </p:cNvSpPr>
          <p:nvPr userDrawn="1"/>
        </p:nvSpPr>
        <p:spPr>
          <a:xfrm>
            <a:off x="11004717" y="6498783"/>
            <a:ext cx="747184" cy="123111"/>
          </a:xfrm>
          <a:prstGeom prst="rect">
            <a:avLst/>
          </a:prstGeom>
        </p:spPr>
        <p:txBody>
          <a:bodyPr wrap="square" lIns="0" tIns="0" rIns="0" bIns="0">
            <a:spAutoFit/>
          </a:bodyPr>
          <a:lstStyle>
            <a:defPPr>
              <a:defRPr lang="fr-FR"/>
            </a:defPPr>
            <a:lvl1pPr marL="0" algn="l" defTabSz="914400" rtl="0" eaLnBrk="1" latinLnBrk="0" hangingPunct="1">
              <a:defRPr sz="18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1219110">
              <a:defRPr/>
            </a:pPr>
            <a:fld id="{0B54D66D-56E4-5741-9B2F-D67AA88BD358}" type="datetime1">
              <a:rPr lang="fr-FR" sz="800" cap="all" smtClean="0">
                <a:solidFill>
                  <a:srgbClr val="000000"/>
                </a:solidFill>
                <a:latin typeface="Marianne" panose="02000000000000000000" pitchFamily="2" charset="0"/>
              </a:rPr>
              <a:pPr algn="r" defTabSz="1219110">
                <a:defRPr/>
              </a:pPr>
              <a:t>30/04/2024</a:t>
            </a:fld>
            <a:endParaRPr lang="fr-FR" sz="2400" cap="all" dirty="0">
              <a:solidFill>
                <a:srgbClr val="000000"/>
              </a:solidFill>
              <a:latin typeface="Marianne" panose="02000000000000000000" pitchFamily="2" charset="0"/>
            </a:endParaRPr>
          </a:p>
        </p:txBody>
      </p:sp>
      <p:sp>
        <p:nvSpPr>
          <p:cNvPr id="12" name="Espace réservé du pied de page 7">
            <a:extLst>
              <a:ext uri="{FF2B5EF4-FFF2-40B4-BE49-F238E27FC236}">
                <a16:creationId xmlns:a16="http://schemas.microsoft.com/office/drawing/2014/main" id="{DF15AE36-32EC-BC4B-A77B-2FE540D53B4D}"/>
              </a:ext>
            </a:extLst>
          </p:cNvPr>
          <p:cNvSpPr txBox="1">
            <a:spLocks/>
          </p:cNvSpPr>
          <p:nvPr userDrawn="1"/>
        </p:nvSpPr>
        <p:spPr bwMode="gray">
          <a:xfrm>
            <a:off x="3825043" y="240689"/>
            <a:ext cx="7839908" cy="480000"/>
          </a:xfrm>
          <a:prstGeom prst="rect">
            <a:avLst/>
          </a:prstGeom>
        </p:spPr>
        <p:txBody>
          <a:bodyPr vert="horz" lIns="0" tIns="0" rIns="0" bIns="0" rtlCol="0" anchor="ctr" anchorCtr="0">
            <a:noAutofit/>
          </a:bodyPr>
          <a:lstStyle>
            <a:defPPr>
              <a:defRPr lang="fr-FR"/>
            </a:defPPr>
            <a:lvl1pPr marL="0" algn="r" defTabSz="914400" rtl="0" eaLnBrk="1" latinLnBrk="0" hangingPunct="1">
              <a:defRPr sz="10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fr-FR" sz="1000" dirty="0">
                <a:solidFill>
                  <a:srgbClr val="000000"/>
                </a:solidFill>
                <a:latin typeface="Marianne" panose="02000000000000000000" pitchFamily="2" charset="0"/>
              </a:rPr>
              <a:t>Secretariat Général pour l’investissement</a:t>
            </a:r>
          </a:p>
        </p:txBody>
      </p:sp>
      <p:pic>
        <p:nvPicPr>
          <p:cNvPr id="15" name="Image 14"/>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45682" y="359419"/>
            <a:ext cx="676165" cy="663566"/>
          </a:xfrm>
          <a:prstGeom prst="rect">
            <a:avLst/>
          </a:prstGeom>
        </p:spPr>
      </p:pic>
      <p:sp>
        <p:nvSpPr>
          <p:cNvPr id="19" name="bk object 17"/>
          <p:cNvSpPr/>
          <p:nvPr userDrawn="1"/>
        </p:nvSpPr>
        <p:spPr>
          <a:xfrm>
            <a:off x="385357" y="404744"/>
            <a:ext cx="547740" cy="618241"/>
          </a:xfrm>
          <a:prstGeom prst="rect">
            <a:avLst/>
          </a:prstGeom>
          <a:blipFill>
            <a:blip r:embed="rId3" cstate="print"/>
            <a:stretch>
              <a:fillRect/>
            </a:stretch>
          </a:blipFill>
        </p:spPr>
        <p:txBody>
          <a:bodyPr wrap="square" lIns="0" tIns="0" rIns="0" bIns="0" rtlCol="0"/>
          <a:lstStyle/>
          <a:p>
            <a:endParaRPr sz="2400" dirty="0"/>
          </a:p>
        </p:txBody>
      </p:sp>
    </p:spTree>
    <p:extLst>
      <p:ext uri="{BB962C8B-B14F-4D97-AF65-F5344CB8AC3E}">
        <p14:creationId xmlns:p14="http://schemas.microsoft.com/office/powerpoint/2010/main" val="2885124075"/>
      </p:ext>
    </p:extLst>
  </p:cSld>
  <p:clrMapOvr>
    <a:masterClrMapping/>
  </p:clrMapOvr>
  <p:extLst>
    <p:ext uri="{DCECCB84-F9BA-43D5-87BE-67443E8EF086}">
      <p15:sldGuideLst xmlns:p15="http://schemas.microsoft.com/office/powerpoint/2012/main">
        <p15:guide id="1" orient="horz" pos="612">
          <p15:clr>
            <a:srgbClr val="FBAE40"/>
          </p15:clr>
        </p15:guide>
        <p15:guide id="2" orient="horz" pos="189">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userDrawn="1">
  <p:cSld name="2_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433832" y="6379463"/>
            <a:ext cx="11233573" cy="0"/>
          </a:xfrm>
          <a:custGeom>
            <a:avLst/>
            <a:gdLst/>
            <a:ahLst/>
            <a:cxnLst/>
            <a:rect l="l" t="t" r="r" b="b"/>
            <a:pathLst>
              <a:path w="8425180">
                <a:moveTo>
                  <a:pt x="0" y="0"/>
                </a:moveTo>
                <a:lnTo>
                  <a:pt x="8424672" y="0"/>
                </a:lnTo>
              </a:path>
            </a:pathLst>
          </a:custGeom>
          <a:ln w="10668">
            <a:solidFill>
              <a:srgbClr val="000000"/>
            </a:solidFill>
          </a:ln>
        </p:spPr>
        <p:txBody>
          <a:bodyPr wrap="square" lIns="0" tIns="0" rIns="0" bIns="0" rtlCol="0"/>
          <a:lstStyle/>
          <a:p>
            <a:endParaRPr sz="2400" dirty="0"/>
          </a:p>
        </p:txBody>
      </p:sp>
      <p:sp>
        <p:nvSpPr>
          <p:cNvPr id="18" name="bk object 18"/>
          <p:cNvSpPr/>
          <p:nvPr/>
        </p:nvSpPr>
        <p:spPr>
          <a:xfrm>
            <a:off x="480569" y="6379463"/>
            <a:ext cx="11232727" cy="0"/>
          </a:xfrm>
          <a:custGeom>
            <a:avLst/>
            <a:gdLst/>
            <a:ahLst/>
            <a:cxnLst/>
            <a:rect l="l" t="t" r="r" b="b"/>
            <a:pathLst>
              <a:path w="8424545">
                <a:moveTo>
                  <a:pt x="0" y="0"/>
                </a:moveTo>
                <a:lnTo>
                  <a:pt x="8424037" y="0"/>
                </a:lnTo>
              </a:path>
            </a:pathLst>
          </a:custGeom>
          <a:ln w="10668">
            <a:solidFill>
              <a:srgbClr val="000000"/>
            </a:solidFill>
          </a:ln>
        </p:spPr>
        <p:txBody>
          <a:bodyPr wrap="square" lIns="0" tIns="0" rIns="0" bIns="0" rtlCol="0"/>
          <a:lstStyle/>
          <a:p>
            <a:endParaRPr sz="2400" dirty="0"/>
          </a:p>
        </p:txBody>
      </p:sp>
      <p:sp>
        <p:nvSpPr>
          <p:cNvPr id="2" name="Holder 2"/>
          <p:cNvSpPr>
            <a:spLocks noGrp="1"/>
          </p:cNvSpPr>
          <p:nvPr>
            <p:ph type="title"/>
          </p:nvPr>
        </p:nvSpPr>
        <p:spPr>
          <a:xfrm>
            <a:off x="407368" y="1353785"/>
            <a:ext cx="5832648" cy="369332"/>
          </a:xfrm>
        </p:spPr>
        <p:txBody>
          <a:bodyPr lIns="0" tIns="0" rIns="0" bIns="0"/>
          <a:lstStyle>
            <a:lvl1pPr>
              <a:defRPr sz="2400" b="1" i="0">
                <a:solidFill>
                  <a:schemeClr val="tx1"/>
                </a:solidFill>
                <a:latin typeface="Marianne" panose="02000000000000000000" pitchFamily="2" charset="0"/>
                <a:cs typeface="Arial"/>
              </a:defRPr>
            </a:lvl1pPr>
          </a:lstStyle>
          <a:p>
            <a:r>
              <a:rPr lang="fr-FR"/>
              <a:t>Modifiez le style du titre</a:t>
            </a:r>
            <a:endParaRPr dirty="0"/>
          </a:p>
        </p:txBody>
      </p:sp>
      <p:sp>
        <p:nvSpPr>
          <p:cNvPr id="6" name="Holder 6"/>
          <p:cNvSpPr>
            <a:spLocks noGrp="1"/>
          </p:cNvSpPr>
          <p:nvPr>
            <p:ph type="sldNum" sz="quarter" idx="7"/>
          </p:nvPr>
        </p:nvSpPr>
        <p:spPr>
          <a:xfrm>
            <a:off x="4470400" y="6557091"/>
            <a:ext cx="2804160" cy="123111"/>
          </a:xfrm>
          <a:prstGeom prst="rect">
            <a:avLst/>
          </a:prstGeom>
        </p:spPr>
        <p:txBody>
          <a:bodyPr lIns="0" tIns="0" rIns="0" bIns="0"/>
          <a:lstStyle>
            <a:lvl1pPr algn="ctr">
              <a:defRPr sz="800">
                <a:solidFill>
                  <a:schemeClr val="tx1"/>
                </a:solidFill>
                <a:latin typeface="Marianne" panose="02000000000000000000" pitchFamily="2" charset="0"/>
              </a:defRPr>
            </a:lvl1pPr>
          </a:lstStyle>
          <a:p>
            <a:fld id="{B6F15528-21DE-4FAA-801E-634DDDAF4B2B}" type="slidenum">
              <a:rPr lang="fr-FR" smtClean="0"/>
              <a:pPr/>
              <a:t>‹N°›</a:t>
            </a:fld>
            <a:endParaRPr lang="fr-FR" dirty="0"/>
          </a:p>
        </p:txBody>
      </p:sp>
      <p:sp>
        <p:nvSpPr>
          <p:cNvPr id="10" name="Espace réservé de la date 1">
            <a:extLst>
              <a:ext uri="{FF2B5EF4-FFF2-40B4-BE49-F238E27FC236}">
                <a16:creationId xmlns:a16="http://schemas.microsoft.com/office/drawing/2014/main" id="{D597DB73-E86B-BC4F-B3C2-BD83DDBF9115}"/>
              </a:ext>
            </a:extLst>
          </p:cNvPr>
          <p:cNvSpPr txBox="1">
            <a:spLocks/>
          </p:cNvSpPr>
          <p:nvPr userDrawn="1"/>
        </p:nvSpPr>
        <p:spPr>
          <a:xfrm>
            <a:off x="11004717" y="6498783"/>
            <a:ext cx="747184" cy="123111"/>
          </a:xfrm>
          <a:prstGeom prst="rect">
            <a:avLst/>
          </a:prstGeom>
        </p:spPr>
        <p:txBody>
          <a:bodyPr wrap="square" lIns="0" tIns="0" rIns="0" bIns="0">
            <a:spAutoFit/>
          </a:bodyPr>
          <a:lstStyle>
            <a:defPPr>
              <a:defRPr lang="fr-FR"/>
            </a:defPPr>
            <a:lvl1pPr marL="0" algn="l" defTabSz="914400" rtl="0" eaLnBrk="1" latinLnBrk="0" hangingPunct="1">
              <a:defRPr sz="18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1219110">
              <a:defRPr/>
            </a:pPr>
            <a:fld id="{0B54D66D-56E4-5741-9B2F-D67AA88BD358}" type="datetime1">
              <a:rPr lang="fr-FR" sz="800" cap="all" smtClean="0">
                <a:solidFill>
                  <a:srgbClr val="000000"/>
                </a:solidFill>
                <a:latin typeface="Marianne" panose="02000000000000000000" pitchFamily="2" charset="0"/>
              </a:rPr>
              <a:pPr algn="r" defTabSz="1219110">
                <a:defRPr/>
              </a:pPr>
              <a:t>30/04/2024</a:t>
            </a:fld>
            <a:endParaRPr lang="fr-FR" sz="2400" cap="all" dirty="0">
              <a:solidFill>
                <a:srgbClr val="000000"/>
              </a:solidFill>
              <a:latin typeface="Marianne" panose="02000000000000000000" pitchFamily="2" charset="0"/>
            </a:endParaRPr>
          </a:p>
        </p:txBody>
      </p:sp>
      <p:sp>
        <p:nvSpPr>
          <p:cNvPr id="12" name="Espace réservé du pied de page 7">
            <a:extLst>
              <a:ext uri="{FF2B5EF4-FFF2-40B4-BE49-F238E27FC236}">
                <a16:creationId xmlns:a16="http://schemas.microsoft.com/office/drawing/2014/main" id="{DF15AE36-32EC-BC4B-A77B-2FE540D53B4D}"/>
              </a:ext>
            </a:extLst>
          </p:cNvPr>
          <p:cNvSpPr txBox="1">
            <a:spLocks/>
          </p:cNvSpPr>
          <p:nvPr userDrawn="1"/>
        </p:nvSpPr>
        <p:spPr bwMode="gray">
          <a:xfrm>
            <a:off x="3825043" y="240689"/>
            <a:ext cx="7839908" cy="480000"/>
          </a:xfrm>
          <a:prstGeom prst="rect">
            <a:avLst/>
          </a:prstGeom>
        </p:spPr>
        <p:txBody>
          <a:bodyPr vert="horz" lIns="0" tIns="0" rIns="0" bIns="0" rtlCol="0" anchor="ctr" anchorCtr="0">
            <a:noAutofit/>
          </a:bodyPr>
          <a:lstStyle>
            <a:defPPr>
              <a:defRPr lang="fr-FR"/>
            </a:defPPr>
            <a:lvl1pPr marL="0" algn="r" defTabSz="914400" rtl="0" eaLnBrk="1" latinLnBrk="0" hangingPunct="1">
              <a:defRPr sz="10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fr-FR" sz="1000" dirty="0">
                <a:solidFill>
                  <a:srgbClr val="000000"/>
                </a:solidFill>
                <a:latin typeface="Marianne" panose="02000000000000000000" pitchFamily="2" charset="0"/>
              </a:rPr>
              <a:t>Secretariat Général pour l’investissement</a:t>
            </a:r>
          </a:p>
        </p:txBody>
      </p:sp>
      <p:pic>
        <p:nvPicPr>
          <p:cNvPr id="14" name="Image 13"/>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45682" y="359419"/>
            <a:ext cx="676165" cy="663566"/>
          </a:xfrm>
          <a:prstGeom prst="rect">
            <a:avLst/>
          </a:prstGeom>
        </p:spPr>
      </p:pic>
      <p:sp>
        <p:nvSpPr>
          <p:cNvPr id="15" name="bk object 17"/>
          <p:cNvSpPr/>
          <p:nvPr userDrawn="1"/>
        </p:nvSpPr>
        <p:spPr>
          <a:xfrm>
            <a:off x="385357" y="404744"/>
            <a:ext cx="547740" cy="618241"/>
          </a:xfrm>
          <a:prstGeom prst="rect">
            <a:avLst/>
          </a:prstGeom>
          <a:blipFill>
            <a:blip r:embed="rId3" cstate="print"/>
            <a:stretch>
              <a:fillRect/>
            </a:stretch>
          </a:blipFill>
        </p:spPr>
        <p:txBody>
          <a:bodyPr wrap="square" lIns="0" tIns="0" rIns="0" bIns="0" rtlCol="0"/>
          <a:lstStyle/>
          <a:p>
            <a:endParaRPr sz="2400" dirty="0"/>
          </a:p>
        </p:txBody>
      </p:sp>
    </p:spTree>
    <p:extLst>
      <p:ext uri="{BB962C8B-B14F-4D97-AF65-F5344CB8AC3E}">
        <p14:creationId xmlns:p14="http://schemas.microsoft.com/office/powerpoint/2010/main" val="1681437416"/>
      </p:ext>
    </p:extLst>
  </p:cSld>
  <p:clrMapOvr>
    <a:masterClrMapping/>
  </p:clrMapOvr>
  <p:extLst>
    <p:ext uri="{DCECCB84-F9BA-43D5-87BE-67443E8EF086}">
      <p15:sldGuideLst xmlns:p15="http://schemas.microsoft.com/office/powerpoint/2012/main">
        <p15:guide id="1" orient="horz" pos="612">
          <p15:clr>
            <a:srgbClr val="FBAE40"/>
          </p15:clr>
        </p15:guide>
        <p15:guide id="2" orient="horz" pos="189">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8_Slide titre">
    <p:spTree>
      <p:nvGrpSpPr>
        <p:cNvPr id="1" name=""/>
        <p:cNvGrpSpPr/>
        <p:nvPr/>
      </p:nvGrpSpPr>
      <p:grpSpPr>
        <a:xfrm>
          <a:off x="0" y="0"/>
          <a:ext cx="0" cy="0"/>
          <a:chOff x="0" y="0"/>
          <a:chExt cx="0" cy="0"/>
        </a:xfrm>
      </p:grpSpPr>
      <p:graphicFrame>
        <p:nvGraphicFramePr>
          <p:cNvPr id="3" name="Tableau 2">
            <a:extLst>
              <a:ext uri="{FF2B5EF4-FFF2-40B4-BE49-F238E27FC236}">
                <a16:creationId xmlns:a16="http://schemas.microsoft.com/office/drawing/2014/main" id="{69934E44-6D22-1B40-9BC8-C6E7E8B2ACF0}"/>
              </a:ext>
            </a:extLst>
          </p:cNvPr>
          <p:cNvGraphicFramePr>
            <a:graphicFrameLocks noGrp="1"/>
          </p:cNvGraphicFramePr>
          <p:nvPr userDrawn="1"/>
        </p:nvGraphicFramePr>
        <p:xfrm>
          <a:off x="868545" y="2274090"/>
          <a:ext cx="10454917" cy="3528431"/>
        </p:xfrm>
        <a:graphic>
          <a:graphicData uri="http://schemas.openxmlformats.org/drawingml/2006/table">
            <a:tbl>
              <a:tblPr firstRow="1" bandRow="1">
                <a:tableStyleId>{5C22544A-7EE6-4342-B048-85BDC9FD1C3A}</a:tableStyleId>
              </a:tblPr>
              <a:tblGrid>
                <a:gridCol w="950447">
                  <a:extLst>
                    <a:ext uri="{9D8B030D-6E8A-4147-A177-3AD203B41FA5}">
                      <a16:colId xmlns:a16="http://schemas.microsoft.com/office/drawing/2014/main" val="1013310950"/>
                    </a:ext>
                  </a:extLst>
                </a:gridCol>
                <a:gridCol w="950447">
                  <a:extLst>
                    <a:ext uri="{9D8B030D-6E8A-4147-A177-3AD203B41FA5}">
                      <a16:colId xmlns:a16="http://schemas.microsoft.com/office/drawing/2014/main" val="2547585966"/>
                    </a:ext>
                  </a:extLst>
                </a:gridCol>
                <a:gridCol w="950447">
                  <a:extLst>
                    <a:ext uri="{9D8B030D-6E8A-4147-A177-3AD203B41FA5}">
                      <a16:colId xmlns:a16="http://schemas.microsoft.com/office/drawing/2014/main" val="2699010728"/>
                    </a:ext>
                  </a:extLst>
                </a:gridCol>
                <a:gridCol w="950447">
                  <a:extLst>
                    <a:ext uri="{9D8B030D-6E8A-4147-A177-3AD203B41FA5}">
                      <a16:colId xmlns:a16="http://schemas.microsoft.com/office/drawing/2014/main" val="2820258843"/>
                    </a:ext>
                  </a:extLst>
                </a:gridCol>
                <a:gridCol w="950447">
                  <a:extLst>
                    <a:ext uri="{9D8B030D-6E8A-4147-A177-3AD203B41FA5}">
                      <a16:colId xmlns:a16="http://schemas.microsoft.com/office/drawing/2014/main" val="1096442822"/>
                    </a:ext>
                  </a:extLst>
                </a:gridCol>
                <a:gridCol w="950447">
                  <a:extLst>
                    <a:ext uri="{9D8B030D-6E8A-4147-A177-3AD203B41FA5}">
                      <a16:colId xmlns:a16="http://schemas.microsoft.com/office/drawing/2014/main" val="1281398608"/>
                    </a:ext>
                  </a:extLst>
                </a:gridCol>
                <a:gridCol w="950447">
                  <a:extLst>
                    <a:ext uri="{9D8B030D-6E8A-4147-A177-3AD203B41FA5}">
                      <a16:colId xmlns:a16="http://schemas.microsoft.com/office/drawing/2014/main" val="1712235335"/>
                    </a:ext>
                  </a:extLst>
                </a:gridCol>
                <a:gridCol w="950447">
                  <a:extLst>
                    <a:ext uri="{9D8B030D-6E8A-4147-A177-3AD203B41FA5}">
                      <a16:colId xmlns:a16="http://schemas.microsoft.com/office/drawing/2014/main" val="4096001371"/>
                    </a:ext>
                  </a:extLst>
                </a:gridCol>
                <a:gridCol w="950447">
                  <a:extLst>
                    <a:ext uri="{9D8B030D-6E8A-4147-A177-3AD203B41FA5}">
                      <a16:colId xmlns:a16="http://schemas.microsoft.com/office/drawing/2014/main" val="435745121"/>
                    </a:ext>
                  </a:extLst>
                </a:gridCol>
                <a:gridCol w="950447">
                  <a:extLst>
                    <a:ext uri="{9D8B030D-6E8A-4147-A177-3AD203B41FA5}">
                      <a16:colId xmlns:a16="http://schemas.microsoft.com/office/drawing/2014/main" val="2933983702"/>
                    </a:ext>
                  </a:extLst>
                </a:gridCol>
                <a:gridCol w="950447">
                  <a:extLst>
                    <a:ext uri="{9D8B030D-6E8A-4147-A177-3AD203B41FA5}">
                      <a16:colId xmlns:a16="http://schemas.microsoft.com/office/drawing/2014/main" val="2038346751"/>
                    </a:ext>
                  </a:extLst>
                </a:gridCol>
              </a:tblGrid>
              <a:tr h="224768">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lang="en-US" sz="1100" b="0" dirty="0">
                          <a:solidFill>
                            <a:schemeClr val="tx1">
                              <a:lumMod val="85000"/>
                              <a:lumOff val="15000"/>
                            </a:schemeClr>
                          </a:solidFill>
                          <a:latin typeface="Century Gothic" panose="020B0502020202020204" pitchFamily="34" charset="0"/>
                          <a:ea typeface="Segoe UI Symbol" panose="020B0502040204020203" pitchFamily="34" charset="0"/>
                          <a:cs typeface="Tahoma" panose="020B0604030504040204" pitchFamily="34" charset="0"/>
                        </a:rPr>
                        <a:t>JANVIER</a:t>
                      </a:r>
                    </a:p>
                  </a:txBody>
                  <a:tcPr marL="61933" marR="61933" marT="31104" marB="31104">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lang="en-US" sz="1100" b="0" dirty="0">
                          <a:solidFill>
                            <a:schemeClr val="tx1">
                              <a:lumMod val="85000"/>
                              <a:lumOff val="15000"/>
                            </a:schemeClr>
                          </a:solidFill>
                          <a:latin typeface="Century Gothic" panose="020B0502020202020204" pitchFamily="34" charset="0"/>
                          <a:ea typeface="Segoe UI Symbol" panose="020B0502040204020203" pitchFamily="34" charset="0"/>
                          <a:cs typeface="Tahoma" panose="020B0604030504040204" pitchFamily="34" charset="0"/>
                        </a:rPr>
                        <a:t>FEVRIER</a:t>
                      </a:r>
                    </a:p>
                  </a:txBody>
                  <a:tcPr marL="61933" marR="61933" marT="31104" marB="31104">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lang="en-US" sz="1100" b="0" dirty="0">
                          <a:solidFill>
                            <a:schemeClr val="tx1">
                              <a:lumMod val="85000"/>
                              <a:lumOff val="15000"/>
                            </a:schemeClr>
                          </a:solidFill>
                          <a:latin typeface="Century Gothic" panose="020B0502020202020204" pitchFamily="34" charset="0"/>
                          <a:ea typeface="Segoe UI Symbol" panose="020B0502040204020203" pitchFamily="34" charset="0"/>
                          <a:cs typeface="Tahoma" panose="020B0604030504040204" pitchFamily="34" charset="0"/>
                        </a:rPr>
                        <a:t>MARS</a:t>
                      </a:r>
                    </a:p>
                  </a:txBody>
                  <a:tcPr marL="61933" marR="61933" marT="31104" marB="31104">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lang="en-US" sz="1100" b="0" dirty="0">
                          <a:solidFill>
                            <a:schemeClr val="tx1">
                              <a:lumMod val="85000"/>
                              <a:lumOff val="15000"/>
                            </a:schemeClr>
                          </a:solidFill>
                          <a:latin typeface="Century Gothic" panose="020B0502020202020204" pitchFamily="34" charset="0"/>
                          <a:ea typeface="Segoe UI Symbol" panose="020B0502040204020203" pitchFamily="34" charset="0"/>
                          <a:cs typeface="Tahoma" panose="020B0604030504040204" pitchFamily="34" charset="0"/>
                        </a:rPr>
                        <a:t>AVRIL</a:t>
                      </a:r>
                    </a:p>
                  </a:txBody>
                  <a:tcPr marL="61933" marR="61933" marT="31104" marB="31104">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lang="en-US" sz="1100" b="0" dirty="0">
                          <a:solidFill>
                            <a:schemeClr val="tx1">
                              <a:lumMod val="85000"/>
                              <a:lumOff val="15000"/>
                            </a:schemeClr>
                          </a:solidFill>
                          <a:latin typeface="Century Gothic" panose="020B0502020202020204" pitchFamily="34" charset="0"/>
                          <a:ea typeface="Segoe UI Symbol" panose="020B0502040204020203" pitchFamily="34" charset="0"/>
                          <a:cs typeface="Tahoma" panose="020B0604030504040204" pitchFamily="34" charset="0"/>
                        </a:rPr>
                        <a:t>MAI</a:t>
                      </a:r>
                    </a:p>
                  </a:txBody>
                  <a:tcPr marL="61933" marR="61933" marT="31104" marB="31104">
                    <a:noFill/>
                  </a:tcPr>
                </a:tc>
                <a:tc>
                  <a:txBody>
                    <a:bodyPr/>
                    <a:lstStyle/>
                    <a:p>
                      <a:r>
                        <a:rPr lang="en-US" sz="1100" b="0" dirty="0">
                          <a:solidFill>
                            <a:schemeClr val="tx1">
                              <a:lumMod val="85000"/>
                              <a:lumOff val="15000"/>
                            </a:schemeClr>
                          </a:solidFill>
                          <a:latin typeface="Century Gothic" panose="020B0502020202020204" pitchFamily="34" charset="0"/>
                          <a:ea typeface="Segoe UI Symbol" panose="020B0502040204020203" pitchFamily="34" charset="0"/>
                          <a:cs typeface="Tahoma" panose="020B0604030504040204" pitchFamily="34" charset="0"/>
                        </a:rPr>
                        <a:t>JUIN</a:t>
                      </a:r>
                      <a:endParaRPr lang="fr-FR" sz="1100" b="0" dirty="0">
                        <a:solidFill>
                          <a:schemeClr val="tx1">
                            <a:lumMod val="85000"/>
                            <a:lumOff val="15000"/>
                          </a:schemeClr>
                        </a:solidFill>
                        <a:latin typeface="Century Gothic" panose="020B0502020202020204" pitchFamily="34" charset="0"/>
                      </a:endParaRPr>
                    </a:p>
                  </a:txBody>
                  <a:tcPr marL="61933" marR="61933" marT="31104" marB="31104">
                    <a:noFill/>
                  </a:tcPr>
                </a:tc>
                <a:tc>
                  <a:txBody>
                    <a:bodyPr/>
                    <a:lstStyle/>
                    <a:p>
                      <a:r>
                        <a:rPr lang="fr-FR" sz="1100" b="0" dirty="0">
                          <a:solidFill>
                            <a:schemeClr val="tx1">
                              <a:lumMod val="85000"/>
                              <a:lumOff val="15000"/>
                            </a:schemeClr>
                          </a:solidFill>
                          <a:latin typeface="Century Gothic" panose="020B0502020202020204" pitchFamily="34" charset="0"/>
                        </a:rPr>
                        <a:t>JUILL./AOUT</a:t>
                      </a:r>
                    </a:p>
                  </a:txBody>
                  <a:tcPr marL="61933" marR="61933" marT="31104" marB="31104">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r>
                        <a:rPr lang="en-US" sz="1100" b="0" dirty="0">
                          <a:solidFill>
                            <a:schemeClr val="tx1">
                              <a:lumMod val="85000"/>
                              <a:lumOff val="15000"/>
                            </a:schemeClr>
                          </a:solidFill>
                          <a:latin typeface="Century Gothic" panose="020B0502020202020204" pitchFamily="34" charset="0"/>
                          <a:ea typeface="Segoe UI Symbol" panose="020B0502040204020203" pitchFamily="34" charset="0"/>
                          <a:cs typeface="Tahoma" panose="020B0604030504040204" pitchFamily="34" charset="0"/>
                        </a:rPr>
                        <a:t>SEPTEMBRE</a:t>
                      </a:r>
                    </a:p>
                  </a:txBody>
                  <a:tcPr marL="61933" marR="61933" marT="31104" marB="31104">
                    <a:noFill/>
                  </a:tcPr>
                </a:tc>
                <a:tc>
                  <a:txBody>
                    <a:bodyPr/>
                    <a:lstStyle/>
                    <a:p>
                      <a:r>
                        <a:rPr lang="en-US" sz="1100" b="0" dirty="0">
                          <a:solidFill>
                            <a:schemeClr val="tx1">
                              <a:lumMod val="85000"/>
                              <a:lumOff val="15000"/>
                            </a:schemeClr>
                          </a:solidFill>
                          <a:latin typeface="Century Gothic" panose="020B0502020202020204" pitchFamily="34" charset="0"/>
                          <a:ea typeface="Segoe UI Symbol" panose="020B0502040204020203" pitchFamily="34" charset="0"/>
                          <a:cs typeface="Tahoma" panose="020B0604030504040204" pitchFamily="34" charset="0"/>
                        </a:rPr>
                        <a:t>OCTOBRE</a:t>
                      </a:r>
                      <a:endParaRPr lang="fr-FR" sz="1100" b="0" dirty="0">
                        <a:solidFill>
                          <a:schemeClr val="tx1">
                            <a:lumMod val="85000"/>
                            <a:lumOff val="15000"/>
                          </a:schemeClr>
                        </a:solidFill>
                        <a:latin typeface="Century Gothic" panose="020B0502020202020204" pitchFamily="34" charset="0"/>
                      </a:endParaRPr>
                    </a:p>
                  </a:txBody>
                  <a:tcPr marL="61933" marR="61933" marT="31104" marB="31104">
                    <a:noFill/>
                  </a:tcPr>
                </a:tc>
                <a:tc>
                  <a:txBody>
                    <a:bodyPr/>
                    <a:lstStyle/>
                    <a:p>
                      <a:r>
                        <a:rPr lang="en-US" sz="1100" b="0" dirty="0">
                          <a:solidFill>
                            <a:schemeClr val="tx1">
                              <a:lumMod val="85000"/>
                              <a:lumOff val="15000"/>
                            </a:schemeClr>
                          </a:solidFill>
                          <a:latin typeface="Century Gothic" panose="020B0502020202020204" pitchFamily="34" charset="0"/>
                          <a:ea typeface="Segoe UI Symbol" panose="020B0502040204020203" pitchFamily="34" charset="0"/>
                          <a:cs typeface="Tahoma" panose="020B0604030504040204" pitchFamily="34" charset="0"/>
                        </a:rPr>
                        <a:t>NOVEMBRE</a:t>
                      </a:r>
                      <a:endParaRPr lang="fr-FR" sz="1100" b="0" dirty="0">
                        <a:solidFill>
                          <a:schemeClr val="tx1">
                            <a:lumMod val="85000"/>
                            <a:lumOff val="15000"/>
                          </a:schemeClr>
                        </a:solidFill>
                        <a:latin typeface="Century Gothic" panose="020B0502020202020204" pitchFamily="34" charset="0"/>
                      </a:endParaRPr>
                    </a:p>
                  </a:txBody>
                  <a:tcPr marL="61933" marR="61933" marT="31104" marB="31104">
                    <a:noFill/>
                  </a:tcPr>
                </a:tc>
                <a:tc>
                  <a:txBody>
                    <a:bodyPr/>
                    <a:lstStyle/>
                    <a:p>
                      <a:r>
                        <a:rPr lang="en-US" sz="1100" b="0" dirty="0">
                          <a:solidFill>
                            <a:schemeClr val="tx1">
                              <a:lumMod val="85000"/>
                              <a:lumOff val="15000"/>
                            </a:schemeClr>
                          </a:solidFill>
                          <a:latin typeface="Century Gothic" panose="020B0502020202020204" pitchFamily="34" charset="0"/>
                          <a:ea typeface="Segoe UI Symbol" panose="020B0502040204020203" pitchFamily="34" charset="0"/>
                          <a:cs typeface="Tahoma" panose="020B0604030504040204" pitchFamily="34" charset="0"/>
                        </a:rPr>
                        <a:t>DECEMBRE</a:t>
                      </a:r>
                      <a:endParaRPr lang="fr-FR" sz="1100" b="0" dirty="0">
                        <a:solidFill>
                          <a:schemeClr val="tx1">
                            <a:lumMod val="85000"/>
                            <a:lumOff val="15000"/>
                          </a:schemeClr>
                        </a:solidFill>
                        <a:latin typeface="Century Gothic" panose="020B0502020202020204" pitchFamily="34" charset="0"/>
                      </a:endParaRPr>
                    </a:p>
                  </a:txBody>
                  <a:tcPr marL="61933" marR="61933" marT="31104" marB="31104">
                    <a:noFill/>
                  </a:tcPr>
                </a:tc>
                <a:extLst>
                  <a:ext uri="{0D108BD9-81ED-4DB2-BD59-A6C34878D82A}">
                    <a16:rowId xmlns:a16="http://schemas.microsoft.com/office/drawing/2014/main" val="3824922900"/>
                  </a:ext>
                </a:extLst>
              </a:tr>
              <a:tr h="3298583">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endParaRPr lang="en-US" sz="1100">
                        <a:solidFill>
                          <a:schemeClr val="bg1"/>
                        </a:solidFill>
                        <a:latin typeface="Century Gothic" panose="020B0502020202020204" pitchFamily="34" charset="0"/>
                        <a:ea typeface="Segoe UI Symbol" panose="020B0502040204020203" pitchFamily="34" charset="0"/>
                        <a:cs typeface="Tahoma" panose="020B0604030504040204" pitchFamily="34" charset="0"/>
                      </a:endParaRPr>
                    </a:p>
                  </a:txBody>
                  <a:tcPr marL="61933" marR="61933" marT="31104" marB="31104">
                    <a:lnR w="6350" cap="flat" cmpd="sng" algn="ctr">
                      <a:solidFill>
                        <a:schemeClr val="bg1">
                          <a:lumMod val="85000"/>
                        </a:schemeClr>
                      </a:solidFill>
                      <a:prstDash val="solid"/>
                      <a:round/>
                      <a:headEnd type="none" w="med" len="med"/>
                      <a:tailEnd type="none" w="med" len="med"/>
                    </a:lnR>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endParaRPr lang="en-US" sz="1100">
                        <a:solidFill>
                          <a:schemeClr val="bg1"/>
                        </a:solidFill>
                        <a:latin typeface="Century Gothic" panose="020B0502020202020204" pitchFamily="34" charset="0"/>
                        <a:ea typeface="Segoe UI Symbol" panose="020B0502040204020203" pitchFamily="34" charset="0"/>
                        <a:cs typeface="Tahoma" panose="020B0604030504040204" pitchFamily="34" charset="0"/>
                      </a:endParaRPr>
                    </a:p>
                  </a:txBody>
                  <a:tcPr marL="61933" marR="61933" marT="31104" marB="31104">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endParaRPr lang="en-US" sz="1100">
                        <a:solidFill>
                          <a:schemeClr val="bg1"/>
                        </a:solidFill>
                        <a:latin typeface="Century Gothic" panose="020B0502020202020204" pitchFamily="34" charset="0"/>
                        <a:ea typeface="Segoe UI Symbol" panose="020B0502040204020203" pitchFamily="34" charset="0"/>
                        <a:cs typeface="Tahoma" panose="020B0604030504040204" pitchFamily="34" charset="0"/>
                      </a:endParaRPr>
                    </a:p>
                  </a:txBody>
                  <a:tcPr marL="61933" marR="61933" marT="31104" marB="31104">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endParaRPr lang="en-US" sz="1100">
                        <a:solidFill>
                          <a:schemeClr val="bg1"/>
                        </a:solidFill>
                        <a:latin typeface="Century Gothic" panose="020B0502020202020204" pitchFamily="34" charset="0"/>
                        <a:ea typeface="Segoe UI Symbol" panose="020B0502040204020203" pitchFamily="34" charset="0"/>
                        <a:cs typeface="Tahoma" panose="020B0604030504040204" pitchFamily="34" charset="0"/>
                      </a:endParaRPr>
                    </a:p>
                  </a:txBody>
                  <a:tcPr marL="61933" marR="61933" marT="31104" marB="31104">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endParaRPr lang="en-US" sz="1100">
                        <a:solidFill>
                          <a:schemeClr val="bg1"/>
                        </a:solidFill>
                        <a:latin typeface="Century Gothic" panose="020B0502020202020204" pitchFamily="34" charset="0"/>
                        <a:ea typeface="Segoe UI Symbol" panose="020B0502040204020203" pitchFamily="34" charset="0"/>
                        <a:cs typeface="Tahoma" panose="020B0604030504040204" pitchFamily="34" charset="0"/>
                      </a:endParaRPr>
                    </a:p>
                  </a:txBody>
                  <a:tcPr marL="61933" marR="61933" marT="31104" marB="31104">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noFill/>
                  </a:tcPr>
                </a:tc>
                <a:tc>
                  <a:txBody>
                    <a:bodyPr/>
                    <a:lstStyle/>
                    <a:p>
                      <a:endParaRPr lang="fr-FR" sz="1100">
                        <a:solidFill>
                          <a:schemeClr val="tx1">
                            <a:lumMod val="85000"/>
                            <a:lumOff val="15000"/>
                          </a:schemeClr>
                        </a:solidFill>
                        <a:latin typeface="Century Gothic" panose="020B0502020202020204" pitchFamily="34" charset="0"/>
                      </a:endParaRPr>
                    </a:p>
                  </a:txBody>
                  <a:tcPr marL="61933" marR="61933" marT="31104" marB="31104">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noFill/>
                  </a:tcPr>
                </a:tc>
                <a:tc>
                  <a:txBody>
                    <a:bodyPr/>
                    <a:lstStyle/>
                    <a:p>
                      <a:endParaRPr lang="fr-FR" sz="1100" dirty="0">
                        <a:solidFill>
                          <a:schemeClr val="tx1">
                            <a:lumMod val="85000"/>
                            <a:lumOff val="15000"/>
                          </a:schemeClr>
                        </a:solidFill>
                        <a:latin typeface="Century Gothic" panose="020B0502020202020204" pitchFamily="34" charset="0"/>
                      </a:endParaRPr>
                    </a:p>
                  </a:txBody>
                  <a:tcPr marL="61933" marR="61933" marT="31104" marB="31104">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noFill/>
                  </a:tcPr>
                </a:tc>
                <a:tc>
                  <a:txBody>
                    <a:bodyPr/>
                    <a:lstStyle/>
                    <a:p>
                      <a:pPr marL="0" marR="0" lvl="0" indent="0" algn="l" defTabSz="1344077" rtl="0" eaLnBrk="1" fontAlgn="auto" latinLnBrk="0" hangingPunct="1">
                        <a:lnSpc>
                          <a:spcPct val="100000"/>
                        </a:lnSpc>
                        <a:spcBef>
                          <a:spcPts val="0"/>
                        </a:spcBef>
                        <a:spcAft>
                          <a:spcPts val="0"/>
                        </a:spcAft>
                        <a:buClrTx/>
                        <a:buSzTx/>
                        <a:buFontTx/>
                        <a:buNone/>
                        <a:tabLst/>
                        <a:defRPr/>
                      </a:pPr>
                      <a:endParaRPr lang="en-US" sz="1100">
                        <a:solidFill>
                          <a:schemeClr val="bg1"/>
                        </a:solidFill>
                        <a:latin typeface="Century Gothic" panose="020B0502020202020204" pitchFamily="34" charset="0"/>
                        <a:ea typeface="Segoe UI Symbol" panose="020B0502040204020203" pitchFamily="34" charset="0"/>
                        <a:cs typeface="Tahoma" panose="020B0604030504040204" pitchFamily="34" charset="0"/>
                      </a:endParaRPr>
                    </a:p>
                  </a:txBody>
                  <a:tcPr marL="61933" marR="61933" marT="31104" marB="31104">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noFill/>
                  </a:tcPr>
                </a:tc>
                <a:tc>
                  <a:txBody>
                    <a:bodyPr/>
                    <a:lstStyle/>
                    <a:p>
                      <a:endParaRPr lang="fr-FR" sz="1100">
                        <a:solidFill>
                          <a:schemeClr val="tx1">
                            <a:lumMod val="85000"/>
                            <a:lumOff val="15000"/>
                          </a:schemeClr>
                        </a:solidFill>
                        <a:latin typeface="Century Gothic" panose="020B0502020202020204" pitchFamily="34" charset="0"/>
                      </a:endParaRPr>
                    </a:p>
                  </a:txBody>
                  <a:tcPr marL="61933" marR="61933" marT="31104" marB="31104">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noFill/>
                  </a:tcPr>
                </a:tc>
                <a:tc>
                  <a:txBody>
                    <a:bodyPr/>
                    <a:lstStyle/>
                    <a:p>
                      <a:endParaRPr lang="fr-FR" sz="1100">
                        <a:solidFill>
                          <a:schemeClr val="tx1">
                            <a:lumMod val="85000"/>
                            <a:lumOff val="15000"/>
                          </a:schemeClr>
                        </a:solidFill>
                        <a:latin typeface="Century Gothic" panose="020B0502020202020204" pitchFamily="34" charset="0"/>
                      </a:endParaRPr>
                    </a:p>
                  </a:txBody>
                  <a:tcPr marL="61933" marR="61933" marT="31104" marB="31104">
                    <a:lnL w="6350" cap="flat" cmpd="sng" algn="ctr">
                      <a:solidFill>
                        <a:schemeClr val="bg1">
                          <a:lumMod val="85000"/>
                        </a:schemeClr>
                      </a:solidFill>
                      <a:prstDash val="solid"/>
                      <a:round/>
                      <a:headEnd type="none" w="med" len="med"/>
                      <a:tailEnd type="none" w="med" len="med"/>
                    </a:lnL>
                    <a:lnR w="6350" cap="flat" cmpd="sng" algn="ctr">
                      <a:solidFill>
                        <a:schemeClr val="bg1">
                          <a:lumMod val="85000"/>
                        </a:schemeClr>
                      </a:solidFill>
                      <a:prstDash val="solid"/>
                      <a:round/>
                      <a:headEnd type="none" w="med" len="med"/>
                      <a:tailEnd type="none" w="med" len="med"/>
                    </a:lnR>
                    <a:noFill/>
                  </a:tcPr>
                </a:tc>
                <a:tc>
                  <a:txBody>
                    <a:bodyPr/>
                    <a:lstStyle/>
                    <a:p>
                      <a:endParaRPr lang="fr-FR" sz="1100" dirty="0">
                        <a:solidFill>
                          <a:schemeClr val="tx1">
                            <a:lumMod val="85000"/>
                            <a:lumOff val="15000"/>
                          </a:schemeClr>
                        </a:solidFill>
                        <a:latin typeface="Century Gothic" panose="020B0502020202020204" pitchFamily="34" charset="0"/>
                      </a:endParaRPr>
                    </a:p>
                  </a:txBody>
                  <a:tcPr marL="61933" marR="61933" marT="31104" marB="31104">
                    <a:lnL w="6350" cap="flat" cmpd="sng" algn="ctr">
                      <a:solidFill>
                        <a:schemeClr val="bg1">
                          <a:lumMod val="85000"/>
                        </a:schemeClr>
                      </a:solidFill>
                      <a:prstDash val="solid"/>
                      <a:round/>
                      <a:headEnd type="none" w="med" len="med"/>
                      <a:tailEnd type="none" w="med" len="med"/>
                    </a:lnL>
                    <a:noFill/>
                  </a:tcPr>
                </a:tc>
                <a:extLst>
                  <a:ext uri="{0D108BD9-81ED-4DB2-BD59-A6C34878D82A}">
                    <a16:rowId xmlns:a16="http://schemas.microsoft.com/office/drawing/2014/main" val="4131781360"/>
                  </a:ext>
                </a:extLst>
              </a:tr>
            </a:tbl>
          </a:graphicData>
        </a:graphic>
      </p:graphicFrame>
      <p:sp>
        <p:nvSpPr>
          <p:cNvPr id="7" name="Google Shape;146;p71"/>
          <p:cNvSpPr txBox="1">
            <a:spLocks noGrp="1"/>
          </p:cNvSpPr>
          <p:nvPr>
            <p:ph type="title" hasCustomPrompt="1"/>
          </p:nvPr>
        </p:nvSpPr>
        <p:spPr>
          <a:xfrm>
            <a:off x="431803" y="910403"/>
            <a:ext cx="11233151" cy="719988"/>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fr-FR" dirty="0"/>
              <a:t>DED</a:t>
            </a:r>
            <a:endParaRPr dirty="0"/>
          </a:p>
        </p:txBody>
      </p:sp>
    </p:spTree>
    <p:extLst>
      <p:ext uri="{BB962C8B-B14F-4D97-AF65-F5344CB8AC3E}">
        <p14:creationId xmlns:p14="http://schemas.microsoft.com/office/powerpoint/2010/main" val="27845759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BF414E-378D-4591-A597-095A4849D70A}"/>
              </a:ext>
            </a:extLst>
          </p:cNvPr>
          <p:cNvSpPr>
            <a:spLocks noGrp="1"/>
          </p:cNvSpPr>
          <p:nvPr>
            <p:ph type="title"/>
          </p:nvPr>
        </p:nvSpPr>
        <p:spPr>
          <a:solidFill>
            <a:srgbClr val="00008A"/>
          </a:solidFill>
        </p:spPr>
        <p:txBody>
          <a:bodyPr/>
          <a:lstStyle>
            <a:lvl1pPr>
              <a:defRPr>
                <a:solidFill>
                  <a:schemeClr val="bg1"/>
                </a:solidFill>
              </a:defRPr>
            </a:lvl1pPr>
          </a:lstStyle>
          <a:p>
            <a:r>
              <a:rPr lang="fr-FR"/>
              <a:t>Modifiez le style du titre</a:t>
            </a:r>
          </a:p>
        </p:txBody>
      </p:sp>
      <p:sp>
        <p:nvSpPr>
          <p:cNvPr id="3" name="Espace réservé de la date 2">
            <a:extLst>
              <a:ext uri="{FF2B5EF4-FFF2-40B4-BE49-F238E27FC236}">
                <a16:creationId xmlns:a16="http://schemas.microsoft.com/office/drawing/2014/main" id="{05054B9D-3A74-4DCD-B88B-2843AE86312D}"/>
              </a:ext>
            </a:extLst>
          </p:cNvPr>
          <p:cNvSpPr>
            <a:spLocks noGrp="1"/>
          </p:cNvSpPr>
          <p:nvPr>
            <p:ph type="dt" sz="half" idx="10"/>
          </p:nvPr>
        </p:nvSpPr>
        <p:spPr>
          <a:xfrm>
            <a:off x="8049391" y="6434112"/>
            <a:ext cx="2743200" cy="153888"/>
          </a:xfrm>
        </p:spPr>
        <p:txBody>
          <a:bodyPr/>
          <a:lstStyle/>
          <a:p>
            <a:endParaRPr lang="fr-FR" dirty="0"/>
          </a:p>
        </p:txBody>
      </p:sp>
      <p:sp>
        <p:nvSpPr>
          <p:cNvPr id="5" name="Espace réservé du numéro de diapositive 4">
            <a:extLst>
              <a:ext uri="{FF2B5EF4-FFF2-40B4-BE49-F238E27FC236}">
                <a16:creationId xmlns:a16="http://schemas.microsoft.com/office/drawing/2014/main" id="{598D18A8-D27C-4875-9119-E6F27B5C1285}"/>
              </a:ext>
            </a:extLst>
          </p:cNvPr>
          <p:cNvSpPr>
            <a:spLocks noGrp="1"/>
          </p:cNvSpPr>
          <p:nvPr>
            <p:ph type="sldNum" sz="quarter" idx="12"/>
          </p:nvPr>
        </p:nvSpPr>
        <p:spPr/>
        <p:txBody>
          <a:bodyPr/>
          <a:lstStyle/>
          <a:p>
            <a:fld id="{6C02D038-4989-45BB-AD16-38E0E231338A}" type="slidenum">
              <a:rPr lang="fr-FR" smtClean="0"/>
              <a:t>‹N°›</a:t>
            </a:fld>
            <a:endParaRPr lang="fr-FR"/>
          </a:p>
        </p:txBody>
      </p:sp>
    </p:spTree>
    <p:extLst>
      <p:ext uri="{BB962C8B-B14F-4D97-AF65-F5344CB8AC3E}">
        <p14:creationId xmlns:p14="http://schemas.microsoft.com/office/powerpoint/2010/main" val="3209629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lonnes de texte">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23" name="Espace réservé de la date 3">
            <a:extLst>
              <a:ext uri="{FF2B5EF4-FFF2-40B4-BE49-F238E27FC236}">
                <a16:creationId xmlns:a16="http://schemas.microsoft.com/office/drawing/2014/main" id="{15CA4CAF-6729-AB4D-9354-99C08AEAB1B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endParaRPr lang="fr-FR" cap="all" dirty="0"/>
          </a:p>
        </p:txBody>
      </p:sp>
      <p:sp>
        <p:nvSpPr>
          <p:cNvPr id="11" name="Espace réservé du texte 7">
            <a:extLst>
              <a:ext uri="{FF2B5EF4-FFF2-40B4-BE49-F238E27FC236}">
                <a16:creationId xmlns:a16="http://schemas.microsoft.com/office/drawing/2014/main" id="{D4959A1A-C7DE-6748-A32B-7732F0ACFCF1}"/>
              </a:ext>
            </a:extLst>
          </p:cNvPr>
          <p:cNvSpPr>
            <a:spLocks noGrp="1"/>
          </p:cNvSpPr>
          <p:nvPr>
            <p:ph type="body" sz="quarter" idx="16"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2" name="Titre 18">
            <a:extLst>
              <a:ext uri="{FF2B5EF4-FFF2-40B4-BE49-F238E27FC236}">
                <a16:creationId xmlns:a16="http://schemas.microsoft.com/office/drawing/2014/main" id="{5919F96B-C5FF-5146-9075-19E07CEBB750}"/>
              </a:ext>
            </a:extLst>
          </p:cNvPr>
          <p:cNvSpPr>
            <a:spLocks noGrp="1"/>
          </p:cNvSpPr>
          <p:nvPr>
            <p:ph type="title" hasCustomPrompt="1"/>
          </p:nvPr>
        </p:nvSpPr>
        <p:spPr>
          <a:xfrm>
            <a:off x="431801" y="910402"/>
            <a:ext cx="11233151" cy="719988"/>
          </a:xfrm>
          <a:solidFill>
            <a:srgbClr val="00008A"/>
          </a:solidFill>
        </p:spPr>
        <p:txBody>
          <a:bodyPr/>
          <a:lstStyle>
            <a:lvl1pPr>
              <a:defRPr>
                <a:solidFill>
                  <a:schemeClr val="bg1"/>
                </a:solidFill>
              </a:defRPr>
            </a:lvl1pPr>
          </a:lstStyle>
          <a:p>
            <a:r>
              <a:rPr lang="fr-FR" dirty="0"/>
              <a:t>Titre</a:t>
            </a:r>
          </a:p>
        </p:txBody>
      </p:sp>
      <p:sp>
        <p:nvSpPr>
          <p:cNvPr id="13" name="Espace réservé du texte 11">
            <a:extLst>
              <a:ext uri="{FF2B5EF4-FFF2-40B4-BE49-F238E27FC236}">
                <a16:creationId xmlns:a16="http://schemas.microsoft.com/office/drawing/2014/main" id="{AC8956DD-B832-6147-8A66-A70995085BBE}"/>
              </a:ext>
            </a:extLst>
          </p:cNvPr>
          <p:cNvSpPr>
            <a:spLocks noGrp="1"/>
          </p:cNvSpPr>
          <p:nvPr>
            <p:ph type="body" sz="quarter" idx="17" hasCustomPrompt="1"/>
          </p:nvPr>
        </p:nvSpPr>
        <p:spPr bwMode="gray">
          <a:xfrm>
            <a:off x="431371" y="2276872"/>
            <a:ext cx="3408628"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a:extLst>
              <a:ext uri="{FF2B5EF4-FFF2-40B4-BE49-F238E27FC236}">
                <a16:creationId xmlns:a16="http://schemas.microsoft.com/office/drawing/2014/main" id="{DF66E72C-274C-AC4E-B20B-393EBD9A7172}"/>
              </a:ext>
            </a:extLst>
          </p:cNvPr>
          <p:cNvSpPr>
            <a:spLocks noGrp="1"/>
          </p:cNvSpPr>
          <p:nvPr>
            <p:ph type="body" sz="quarter" idx="14" hasCustomPrompt="1"/>
          </p:nvPr>
        </p:nvSpPr>
        <p:spPr bwMode="gray">
          <a:xfrm>
            <a:off x="4367808" y="2276872"/>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5" name="Espace réservé du texte 11">
            <a:extLst>
              <a:ext uri="{FF2B5EF4-FFF2-40B4-BE49-F238E27FC236}">
                <a16:creationId xmlns:a16="http://schemas.microsoft.com/office/drawing/2014/main" id="{10D42E91-F78E-1D46-9374-4446D0F57965}"/>
              </a:ext>
            </a:extLst>
          </p:cNvPr>
          <p:cNvSpPr>
            <a:spLocks noGrp="1"/>
          </p:cNvSpPr>
          <p:nvPr>
            <p:ph type="body" sz="quarter" idx="18" hasCustomPrompt="1"/>
          </p:nvPr>
        </p:nvSpPr>
        <p:spPr bwMode="gray">
          <a:xfrm>
            <a:off x="8304245" y="2276872"/>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0"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t>Secrétariat général pour l’investissement </a:t>
            </a:r>
          </a:p>
        </p:txBody>
      </p:sp>
    </p:spTree>
    <p:extLst>
      <p:ext uri="{BB962C8B-B14F-4D97-AF65-F5344CB8AC3E}">
        <p14:creationId xmlns:p14="http://schemas.microsoft.com/office/powerpoint/2010/main" val="2813683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re, sous-titre, textes 3 et imag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2" name="Espace réservé du texte 11"/>
          <p:cNvSpPr>
            <a:spLocks noGrp="1"/>
          </p:cNvSpPr>
          <p:nvPr>
            <p:ph type="body" sz="quarter" idx="14" hasCustomPrompt="1"/>
          </p:nvPr>
        </p:nvSpPr>
        <p:spPr bwMode="gray">
          <a:xfrm>
            <a:off x="431371" y="2276872"/>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endParaRPr lang="fr-FR" cap="all" dirty="0"/>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431801" y="910402"/>
            <a:ext cx="11233151" cy="719988"/>
          </a:xfrm>
          <a:solidFill>
            <a:srgbClr val="00008A"/>
          </a:solidFill>
        </p:spPr>
        <p:txBody>
          <a:bodyPr/>
          <a:lstStyle>
            <a:lvl1pPr>
              <a:defRPr>
                <a:solidFill>
                  <a:schemeClr val="bg1"/>
                </a:solidFill>
              </a:defRPr>
            </a:lvl1pPr>
          </a:lstStyle>
          <a:p>
            <a:r>
              <a:rPr lang="fr-FR" dirty="0"/>
              <a:t>Titre</a:t>
            </a:r>
          </a:p>
        </p:txBody>
      </p:sp>
      <p:sp>
        <p:nvSpPr>
          <p:cNvPr id="8" name="Espace réservé pour une image  7">
            <a:extLst>
              <a:ext uri="{FF2B5EF4-FFF2-40B4-BE49-F238E27FC236}">
                <a16:creationId xmlns:a16="http://schemas.microsoft.com/office/drawing/2014/main" id="{7004A35F-FCE5-0248-9AD4-C4E7502EF166}"/>
              </a:ext>
            </a:extLst>
          </p:cNvPr>
          <p:cNvSpPr>
            <a:spLocks noGrp="1"/>
          </p:cNvSpPr>
          <p:nvPr>
            <p:ph type="pic" sz="quarter" idx="15"/>
          </p:nvPr>
        </p:nvSpPr>
        <p:spPr>
          <a:xfrm>
            <a:off x="4175787" y="2276872"/>
            <a:ext cx="7488832" cy="3840427"/>
          </a:xfrm>
        </p:spPr>
        <p:txBody>
          <a:bodyPr/>
          <a:lstStyle/>
          <a:p>
            <a:r>
              <a:rPr lang="fr-FR"/>
              <a:t>Cliquez sur l'icône pour ajouter une image</a:t>
            </a:r>
          </a:p>
        </p:txBody>
      </p:sp>
      <p:sp>
        <p:nvSpPr>
          <p:cNvPr id="9"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t>Secrétariat général pour l’investissement </a:t>
            </a:r>
          </a:p>
        </p:txBody>
      </p:sp>
    </p:spTree>
    <p:extLst>
      <p:ext uri="{BB962C8B-B14F-4D97-AF65-F5344CB8AC3E}">
        <p14:creationId xmlns:p14="http://schemas.microsoft.com/office/powerpoint/2010/main" val="518409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Titre, sous-titre, textes 3, et graphique ">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2" name="Espace réservé du texte 11"/>
          <p:cNvSpPr>
            <a:spLocks noGrp="1"/>
          </p:cNvSpPr>
          <p:nvPr>
            <p:ph type="body" sz="quarter" idx="14" hasCustomPrompt="1"/>
          </p:nvPr>
        </p:nvSpPr>
        <p:spPr bwMode="gray">
          <a:xfrm>
            <a:off x="8304245" y="2276872"/>
            <a:ext cx="3360000" cy="3840427"/>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7" name="Espace réservé de la date 3">
            <a:extLst>
              <a:ext uri="{FF2B5EF4-FFF2-40B4-BE49-F238E27FC236}">
                <a16:creationId xmlns:a16="http://schemas.microsoft.com/office/drawing/2014/main" id="{CEFA8BB7-D3E4-254A-BB0E-3D1C8C64E198}"/>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endParaRPr lang="fr-FR" cap="all" dirty="0"/>
          </a:p>
        </p:txBody>
      </p:sp>
      <p:sp>
        <p:nvSpPr>
          <p:cNvPr id="18" name="Espace réservé du texte 7">
            <a:extLst>
              <a:ext uri="{FF2B5EF4-FFF2-40B4-BE49-F238E27FC236}">
                <a16:creationId xmlns:a16="http://schemas.microsoft.com/office/drawing/2014/main" id="{35840C24-F178-C44C-B5A1-3EB8F3EF4B92}"/>
              </a:ext>
            </a:extLst>
          </p:cNvPr>
          <p:cNvSpPr>
            <a:spLocks noGrp="1"/>
          </p:cNvSpPr>
          <p:nvPr>
            <p:ph type="body" sz="quarter" idx="13" hasCustomPrompt="1"/>
          </p:nvPr>
        </p:nvSpPr>
        <p:spPr bwMode="gray">
          <a:xfrm>
            <a:off x="431801" y="1664906"/>
            <a:ext cx="11232819" cy="323935"/>
          </a:xfrm>
        </p:spPr>
        <p:txBody>
          <a:bodyPr/>
          <a:lstStyle>
            <a:lvl1pPr marL="0" indent="126997">
              <a:spcBef>
                <a:spcPts val="533"/>
              </a:spcBef>
              <a:spcAft>
                <a:spcPts val="1067"/>
              </a:spcAft>
              <a:buFont typeface="+mj-lt"/>
              <a:buNone/>
              <a:tabLst/>
              <a:defRPr sz="2000" b="1">
                <a:solidFill>
                  <a:schemeClr val="tx1">
                    <a:lumMod val="50000"/>
                    <a:lumOff val="50000"/>
                  </a:schemeClr>
                </a:solidFill>
              </a:defRPr>
            </a:lvl1pPr>
            <a:lvl2pPr marL="431989" indent="-191995">
              <a:spcBef>
                <a:spcPts val="800"/>
              </a:spcBef>
              <a:spcAft>
                <a:spcPts val="1067"/>
              </a:spcAft>
              <a:buFont typeface="+mj-lt"/>
              <a:buAutoNum type="alphaLcPeriod"/>
              <a:defRPr/>
            </a:lvl2pPr>
          </a:lstStyle>
          <a:p>
            <a:pPr lvl="0"/>
            <a:r>
              <a:rPr lang="fr-FR" dirty="0"/>
              <a:t>Sous-titre</a:t>
            </a:r>
          </a:p>
          <a:p>
            <a:pPr lvl="0"/>
            <a:endParaRPr lang="fr-FR" dirty="0"/>
          </a:p>
        </p:txBody>
      </p:sp>
      <p:sp>
        <p:nvSpPr>
          <p:cNvPr id="19" name="Titre 18">
            <a:extLst>
              <a:ext uri="{FF2B5EF4-FFF2-40B4-BE49-F238E27FC236}">
                <a16:creationId xmlns:a16="http://schemas.microsoft.com/office/drawing/2014/main" id="{0271A58A-1CC5-D145-89AA-12537E5CE304}"/>
              </a:ext>
            </a:extLst>
          </p:cNvPr>
          <p:cNvSpPr>
            <a:spLocks noGrp="1"/>
          </p:cNvSpPr>
          <p:nvPr>
            <p:ph type="title" hasCustomPrompt="1"/>
          </p:nvPr>
        </p:nvSpPr>
        <p:spPr>
          <a:xfrm>
            <a:off x="431801" y="910402"/>
            <a:ext cx="11233151" cy="719988"/>
          </a:xfrm>
          <a:solidFill>
            <a:srgbClr val="00008A"/>
          </a:solidFill>
        </p:spPr>
        <p:txBody>
          <a:bodyPr/>
          <a:lstStyle>
            <a:lvl1pPr>
              <a:defRPr>
                <a:solidFill>
                  <a:schemeClr val="bg1"/>
                </a:solidFill>
              </a:defRPr>
            </a:lvl1pPr>
          </a:lstStyle>
          <a:p>
            <a:r>
              <a:rPr lang="fr-FR" dirty="0"/>
              <a:t>Titre</a:t>
            </a:r>
          </a:p>
        </p:txBody>
      </p:sp>
      <p:sp>
        <p:nvSpPr>
          <p:cNvPr id="3" name="Espace réservé du graphique 2">
            <a:extLst>
              <a:ext uri="{FF2B5EF4-FFF2-40B4-BE49-F238E27FC236}">
                <a16:creationId xmlns:a16="http://schemas.microsoft.com/office/drawing/2014/main" id="{66D3B633-BB7B-4941-BF9B-161C5342E3AA}"/>
              </a:ext>
            </a:extLst>
          </p:cNvPr>
          <p:cNvSpPr>
            <a:spLocks noGrp="1"/>
          </p:cNvSpPr>
          <p:nvPr>
            <p:ph type="chart" sz="quarter" idx="15"/>
          </p:nvPr>
        </p:nvSpPr>
        <p:spPr>
          <a:xfrm>
            <a:off x="431371" y="2276873"/>
            <a:ext cx="7681384" cy="3839633"/>
          </a:xfrm>
        </p:spPr>
        <p:txBody>
          <a:bodyPr/>
          <a:lstStyle/>
          <a:p>
            <a:r>
              <a:rPr lang="fr-FR"/>
              <a:t>Cliquez sur l'icône pour ajouter un graphique</a:t>
            </a:r>
          </a:p>
        </p:txBody>
      </p:sp>
      <p:sp>
        <p:nvSpPr>
          <p:cNvPr id="9"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t>Secrétariat général pour l’investissement </a:t>
            </a:r>
          </a:p>
        </p:txBody>
      </p:sp>
    </p:spTree>
    <p:extLst>
      <p:ext uri="{BB962C8B-B14F-4D97-AF65-F5344CB8AC3E}">
        <p14:creationId xmlns:p14="http://schemas.microsoft.com/office/powerpoint/2010/main" val="842721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Titre et sous-titre">
    <p:spTree>
      <p:nvGrpSpPr>
        <p:cNvPr id="1" name=""/>
        <p:cNvGrpSpPr/>
        <p:nvPr/>
      </p:nvGrpSpPr>
      <p:grpSpPr>
        <a:xfrm>
          <a:off x="0" y="0"/>
          <a:ext cx="0" cy="0"/>
          <a:chOff x="0" y="0"/>
          <a:chExt cx="0" cy="0"/>
        </a:xfrm>
      </p:grpSpPr>
      <p:sp>
        <p:nvSpPr>
          <p:cNvPr id="11" name="Espace réservé du texte 10"/>
          <p:cNvSpPr>
            <a:spLocks noGrp="1"/>
          </p:cNvSpPr>
          <p:nvPr>
            <p:ph type="body" sz="quarter" idx="13" hasCustomPrompt="1"/>
          </p:nvPr>
        </p:nvSpPr>
        <p:spPr bwMode="gray">
          <a:xfrm>
            <a:off x="431800" y="2852936"/>
            <a:ext cx="11232000" cy="3057632"/>
          </a:xfrm>
        </p:spPr>
        <p:txBody>
          <a:bodyPr/>
          <a:lstStyle>
            <a:lvl1pPr>
              <a:lnSpc>
                <a:spcPct val="90000"/>
              </a:lnSpc>
              <a:spcAft>
                <a:spcPts val="0"/>
              </a:spcAft>
              <a:defRPr sz="4333" b="1" cap="all" baseline="0"/>
            </a:lvl1pPr>
            <a:lvl2pPr marL="122764" indent="0">
              <a:spcBef>
                <a:spcPts val="667"/>
              </a:spcBef>
              <a:spcAft>
                <a:spcPts val="0"/>
              </a:spcAft>
              <a:buNone/>
              <a:tabLst/>
              <a:defRPr sz="2467"/>
            </a:lvl2pPr>
          </a:lstStyle>
          <a:p>
            <a:pPr lvl="0"/>
            <a:r>
              <a:rPr lang="fr-FR" dirty="0"/>
              <a:t>Titre</a:t>
            </a:r>
          </a:p>
          <a:p>
            <a:pPr lvl="1"/>
            <a:r>
              <a:rPr lang="fr-FR" dirty="0"/>
              <a:t>Sous-titre</a:t>
            </a:r>
          </a:p>
        </p:txBody>
      </p:sp>
      <p:cxnSp>
        <p:nvCxnSpPr>
          <p:cNvPr id="12" name="Connecteur droit 11"/>
          <p:cNvCxnSpPr>
            <a:cxnSpLocks/>
          </p:cNvCxnSpPr>
          <p:nvPr/>
        </p:nvCxnSpPr>
        <p:spPr bwMode="gray">
          <a:xfrm>
            <a:off x="431800" y="6379200"/>
            <a:ext cx="11232819"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Espace réservé de la date 3">
            <a:extLst>
              <a:ext uri="{FF2B5EF4-FFF2-40B4-BE49-F238E27FC236}">
                <a16:creationId xmlns:a16="http://schemas.microsoft.com/office/drawing/2014/main" id="{C192E6B1-2CEB-FB47-B10B-D25D43DF8D96}"/>
              </a:ext>
            </a:extLst>
          </p:cNvPr>
          <p:cNvSpPr>
            <a:spLocks noGrp="1"/>
          </p:cNvSpPr>
          <p:nvPr>
            <p:ph type="dt" sz="half" idx="2"/>
          </p:nvPr>
        </p:nvSpPr>
        <p:spPr bwMode="gray">
          <a:xfrm>
            <a:off x="431801" y="6396842"/>
            <a:ext cx="1613913" cy="461159"/>
          </a:xfrm>
          <a:prstGeom prst="rect">
            <a:avLst/>
          </a:prstGeom>
        </p:spPr>
        <p:txBody>
          <a:bodyPr vert="horz" lIns="0" tIns="0" rIns="0" bIns="0" rtlCol="0" anchor="ctr" anchorCtr="0">
            <a:noAutofit/>
          </a:bodyPr>
          <a:lstStyle>
            <a:lvl1pPr algn="l">
              <a:defRPr sz="1000" b="1">
                <a:solidFill>
                  <a:schemeClr val="tx1"/>
                </a:solidFill>
              </a:defRPr>
            </a:lvl1pPr>
          </a:lstStyle>
          <a:p>
            <a:endParaRPr lang="fr-FR" cap="all" dirty="0"/>
          </a:p>
        </p:txBody>
      </p:sp>
      <p:sp>
        <p:nvSpPr>
          <p:cNvPr id="14" name="Espace réservé du numéro de diapositive 5">
            <a:extLst>
              <a:ext uri="{FF2B5EF4-FFF2-40B4-BE49-F238E27FC236}">
                <a16:creationId xmlns:a16="http://schemas.microsoft.com/office/drawing/2014/main" id="{0593ECE3-ACEF-7441-BABB-08F519CCE72F}"/>
              </a:ext>
            </a:extLst>
          </p:cNvPr>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tx1"/>
                </a:solidFill>
              </a:defRPr>
            </a:lvl1pPr>
          </a:lstStyle>
          <a:p>
            <a:fld id="{733122C9-A0B9-462F-8757-0847AD287B63}" type="slidenum">
              <a:rPr lang="fr-FR" smtClean="0"/>
              <a:pPr/>
              <a:t>‹N°›</a:t>
            </a:fld>
            <a:endParaRPr lang="fr-FR" dirty="0"/>
          </a:p>
        </p:txBody>
      </p:sp>
      <p:pic>
        <p:nvPicPr>
          <p:cNvPr id="9" name="Imag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123456" y="404743"/>
            <a:ext cx="1467467" cy="1440123"/>
          </a:xfrm>
          <a:prstGeom prst="rect">
            <a:avLst/>
          </a:prstGeom>
        </p:spPr>
      </p:pic>
      <p:pic>
        <p:nvPicPr>
          <p:cNvPr id="10" name="Image 9"/>
          <p:cNvPicPr/>
          <p:nvPr userDrawn="1"/>
        </p:nvPicPr>
        <p:blipFill rotWithShape="1">
          <a:blip r:embed="rId3" cstate="screen">
            <a:extLst>
              <a:ext uri="{28A0092B-C50C-407E-A947-70E740481C1C}">
                <a14:useLocalDpi xmlns:a14="http://schemas.microsoft.com/office/drawing/2010/main"/>
              </a:ext>
            </a:extLst>
          </a:blip>
          <a:srcRect/>
          <a:stretch/>
        </p:blipFill>
        <p:spPr>
          <a:xfrm rot="16200000">
            <a:off x="3968773" y="-1548135"/>
            <a:ext cx="4159209" cy="11233152"/>
          </a:xfrm>
          <a:prstGeom prst="rect">
            <a:avLst/>
          </a:prstGeom>
        </p:spPr>
      </p:pic>
      <p:pic>
        <p:nvPicPr>
          <p:cNvPr id="2" name="Imag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13424" y="157969"/>
            <a:ext cx="1610558" cy="1758882"/>
          </a:xfrm>
          <a:prstGeom prst="rect">
            <a:avLst/>
          </a:prstGeom>
        </p:spPr>
      </p:pic>
      <p:sp>
        <p:nvSpPr>
          <p:cNvPr id="15"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t>Secrétariat général pour l’investissement </a:t>
            </a:r>
          </a:p>
        </p:txBody>
      </p:sp>
    </p:spTree>
    <p:extLst>
      <p:ext uri="{BB962C8B-B14F-4D97-AF65-F5344CB8AC3E}">
        <p14:creationId xmlns:p14="http://schemas.microsoft.com/office/powerpoint/2010/main" val="4072207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pic>
        <p:nvPicPr>
          <p:cNvPr id="12" name="Image 11"/>
          <p:cNvPicPr preferRelativeResize="0"/>
          <p:nvPr userDrawn="1"/>
        </p:nvPicPr>
        <p:blipFill rotWithShape="1">
          <a:blip r:embed="rId2" cstate="screen">
            <a:extLst>
              <a:ext uri="{28A0092B-C50C-407E-A947-70E740481C1C}">
                <a14:useLocalDpi xmlns:a14="http://schemas.microsoft.com/office/drawing/2010/main"/>
              </a:ext>
            </a:extLst>
          </a:blip>
          <a:srcRect b="-184"/>
          <a:stretch/>
        </p:blipFill>
        <p:spPr>
          <a:xfrm rot="16200000">
            <a:off x="3145701" y="-2161704"/>
            <a:ext cx="5925277" cy="12216680"/>
          </a:xfrm>
          <a:prstGeom prst="rect">
            <a:avLst/>
          </a:prstGeom>
        </p:spPr>
      </p:pic>
      <p:sp>
        <p:nvSpPr>
          <p:cNvPr id="7" name="Espace réservé de la date 3">
            <a:extLst>
              <a:ext uri="{FF2B5EF4-FFF2-40B4-BE49-F238E27FC236}">
                <a16:creationId xmlns:a16="http://schemas.microsoft.com/office/drawing/2014/main" id="{02A90153-98CB-E943-A611-AD9242F15601}"/>
              </a:ext>
            </a:extLst>
          </p:cNvPr>
          <p:cNvSpPr>
            <a:spLocks noGrp="1"/>
          </p:cNvSpPr>
          <p:nvPr>
            <p:ph type="dt" sz="half" idx="2"/>
          </p:nvPr>
        </p:nvSpPr>
        <p:spPr bwMode="gray">
          <a:xfrm>
            <a:off x="485713" y="6396842"/>
            <a:ext cx="1560000" cy="461159"/>
          </a:xfrm>
          <a:prstGeom prst="rect">
            <a:avLst/>
          </a:prstGeom>
        </p:spPr>
        <p:txBody>
          <a:bodyPr vert="horz" lIns="0" tIns="0" rIns="0" bIns="0" rtlCol="0" anchor="ctr" anchorCtr="0">
            <a:noAutofit/>
          </a:bodyPr>
          <a:lstStyle>
            <a:lvl1pPr algn="l">
              <a:defRPr sz="1000" b="1">
                <a:solidFill>
                  <a:schemeClr val="bg1"/>
                </a:solidFill>
              </a:defRPr>
            </a:lvl1pPr>
          </a:lstStyle>
          <a:p>
            <a:endParaRPr lang="fr-FR" cap="all" dirty="0"/>
          </a:p>
        </p:txBody>
      </p:sp>
      <p:sp>
        <p:nvSpPr>
          <p:cNvPr id="2" name="Titre 1"/>
          <p:cNvSpPr>
            <a:spLocks noGrp="1"/>
          </p:cNvSpPr>
          <p:nvPr>
            <p:ph type="title" hasCustomPrompt="1"/>
          </p:nvPr>
        </p:nvSpPr>
        <p:spPr bwMode="gray">
          <a:xfrm>
            <a:off x="479999" y="984000"/>
            <a:ext cx="11232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bg1"/>
            </a:solidFill>
          </a:ln>
        </p:spPr>
        <p:txBody>
          <a:bodyPr lIns="0" bIns="360000" anchor="ctr" anchorCtr="0"/>
          <a:lstStyle>
            <a:lvl1pPr marL="527987" indent="-527987">
              <a:buFont typeface="+mj-lt"/>
              <a:buAutoNum type="arabicPeriod"/>
              <a:defRPr sz="4333">
                <a:solidFill>
                  <a:schemeClr val="bg1"/>
                </a:solidFill>
              </a:defRPr>
            </a:lvl1pPr>
          </a:lstStyle>
          <a:p>
            <a:r>
              <a:rPr lang="fr-FR" dirty="0"/>
              <a:t>Titre</a:t>
            </a:r>
          </a:p>
        </p:txBody>
      </p:sp>
      <p:sp>
        <p:nvSpPr>
          <p:cNvPr id="10" name="Espace réservé du numéro de diapositive 5">
            <a:extLst>
              <a:ext uri="{FF2B5EF4-FFF2-40B4-BE49-F238E27FC236}">
                <a16:creationId xmlns:a16="http://schemas.microsoft.com/office/drawing/2014/main" id="{BE3965BE-3A81-1248-821F-39E8294A18F0}"/>
              </a:ext>
            </a:extLst>
          </p:cNvPr>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bg1"/>
                </a:solidFill>
              </a:defRPr>
            </a:lvl1pPr>
          </a:lstStyle>
          <a:p>
            <a:fld id="{733122C9-A0B9-462F-8757-0847AD287B63}" type="slidenum">
              <a:rPr lang="fr-FR" smtClean="0"/>
              <a:pPr/>
              <a:t>‹N°›</a:t>
            </a:fld>
            <a:endParaRPr lang="fr-FR" dirty="0"/>
          </a:p>
        </p:txBody>
      </p:sp>
      <p:sp>
        <p:nvSpPr>
          <p:cNvPr id="8" name="Espace réservé du pied de page 4">
            <a:extLst>
              <a:ext uri="{FF2B5EF4-FFF2-40B4-BE49-F238E27FC236}">
                <a16:creationId xmlns:a16="http://schemas.microsoft.com/office/drawing/2014/main" id="{99BFD6E0-B235-DA4F-9D70-E9444B53C48F}"/>
              </a:ext>
            </a:extLst>
          </p:cNvPr>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defRPr>
            </a:lvl1pPr>
          </a:lstStyle>
          <a:p>
            <a:r>
              <a:rPr lang="fr-FR" dirty="0"/>
              <a:t>Secrétariat général pour l’investissement </a:t>
            </a:r>
          </a:p>
        </p:txBody>
      </p:sp>
    </p:spTree>
    <p:extLst>
      <p:ext uri="{BB962C8B-B14F-4D97-AF65-F5344CB8AC3E}">
        <p14:creationId xmlns:p14="http://schemas.microsoft.com/office/powerpoint/2010/main" val="1043648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661800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endParaRPr lang="fr-FR" dirty="0"/>
          </a:p>
        </p:txBody>
      </p:sp>
      <p:sp>
        <p:nvSpPr>
          <p:cNvPr id="5" name="Espace réservé du pied de page 4"/>
          <p:cNvSpPr>
            <a:spLocks noGrp="1"/>
          </p:cNvSpPr>
          <p:nvPr>
            <p:ph type="ftr" sz="quarter" idx="11"/>
          </p:nvPr>
        </p:nvSpPr>
        <p:spPr bwMode="gray">
          <a:xfrm>
            <a:off x="960000" y="5829266"/>
            <a:ext cx="4320000" cy="597263"/>
          </a:xfrm>
        </p:spPr>
        <p:txBody>
          <a:bodyPr anchor="ctr" anchorCtr="0"/>
          <a:lstStyle>
            <a:lvl1pPr algn="l">
              <a:defRPr sz="1533"/>
            </a:lvl1pPr>
          </a:lstStyle>
          <a:p>
            <a:r>
              <a:rPr lang="fr-FR" dirty="0"/>
              <a:t>Secrétariat général pour l’investissement </a:t>
            </a:r>
          </a:p>
        </p:txBody>
      </p:sp>
      <p:sp>
        <p:nvSpPr>
          <p:cNvPr id="6" name="Espace réservé du numéro de diapositive 5"/>
          <p:cNvSpPr>
            <a:spLocks noGrp="1"/>
          </p:cNvSpPr>
          <p:nvPr>
            <p:ph type="sldNum" sz="quarter" idx="12"/>
          </p:nvPr>
        </p:nvSpPr>
        <p:spPr bwMode="gray">
          <a:xfrm>
            <a:off x="0" y="6618000"/>
            <a:ext cx="240000" cy="240000"/>
          </a:xfrm>
          <a:ln>
            <a:solidFill>
              <a:schemeClr val="tx1">
                <a:alpha val="0"/>
              </a:schemeClr>
            </a:solidFill>
          </a:ln>
        </p:spPr>
        <p:txBody>
          <a:bodyPr/>
          <a:lstStyle>
            <a:lvl1pPr>
              <a:defRPr sz="133">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240000" cy="240000"/>
          </a:xfrm>
          <a:prstGeom prst="rect">
            <a:avLst/>
          </a:prstGeom>
          <a:ln>
            <a:solidFill>
              <a:schemeClr val="tx1">
                <a:alpha val="0"/>
              </a:schemeClr>
            </a:solidFill>
          </a:ln>
        </p:spPr>
        <p:txBody>
          <a:bodyPr/>
          <a:lstStyle>
            <a:lvl1pPr>
              <a:defRPr sz="133">
                <a:solidFill>
                  <a:schemeClr val="tx1">
                    <a:alpha val="0"/>
                  </a:schemeClr>
                </a:solidFill>
              </a:defRPr>
            </a:lvl1pPr>
          </a:lstStyle>
          <a:p>
            <a:r>
              <a:rPr lang="fr-FR" dirty="0"/>
              <a:t>Titre</a:t>
            </a:r>
          </a:p>
        </p:txBody>
      </p:sp>
      <p:pic>
        <p:nvPicPr>
          <p:cNvPr id="9" name="Imag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0000" y="436362"/>
            <a:ext cx="2740272" cy="2992637"/>
          </a:xfrm>
          <a:prstGeom prst="rect">
            <a:avLst/>
          </a:prstGeom>
        </p:spPr>
      </p:pic>
    </p:spTree>
    <p:extLst>
      <p:ext uri="{BB962C8B-B14F-4D97-AF65-F5344CB8AC3E}">
        <p14:creationId xmlns:p14="http://schemas.microsoft.com/office/powerpoint/2010/main" val="4151559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1_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433832" y="6379463"/>
            <a:ext cx="11233573" cy="0"/>
          </a:xfrm>
          <a:custGeom>
            <a:avLst/>
            <a:gdLst/>
            <a:ahLst/>
            <a:cxnLst/>
            <a:rect l="l" t="t" r="r" b="b"/>
            <a:pathLst>
              <a:path w="8425180">
                <a:moveTo>
                  <a:pt x="0" y="0"/>
                </a:moveTo>
                <a:lnTo>
                  <a:pt x="8424672" y="0"/>
                </a:lnTo>
              </a:path>
            </a:pathLst>
          </a:custGeom>
          <a:ln w="10668">
            <a:solidFill>
              <a:srgbClr val="000000"/>
            </a:solidFill>
          </a:ln>
        </p:spPr>
        <p:txBody>
          <a:bodyPr wrap="square" lIns="0" tIns="0" rIns="0" bIns="0" rtlCol="0"/>
          <a:lstStyle/>
          <a:p>
            <a:endParaRPr sz="2400" dirty="0"/>
          </a:p>
        </p:txBody>
      </p:sp>
      <p:sp>
        <p:nvSpPr>
          <p:cNvPr id="17" name="bk object 17"/>
          <p:cNvSpPr/>
          <p:nvPr/>
        </p:nvSpPr>
        <p:spPr>
          <a:xfrm>
            <a:off x="476271" y="236493"/>
            <a:ext cx="418071" cy="473403"/>
          </a:xfrm>
          <a:prstGeom prst="rect">
            <a:avLst/>
          </a:prstGeom>
          <a:blipFill>
            <a:blip r:embed="rId2" cstate="screen">
              <a:extLst>
                <a:ext uri="{28A0092B-C50C-407E-A947-70E740481C1C}">
                  <a14:useLocalDpi xmlns:a14="http://schemas.microsoft.com/office/drawing/2010/main"/>
                </a:ext>
              </a:extLst>
            </a:blip>
            <a:stretch>
              <a:fillRect/>
            </a:stretch>
          </a:blipFill>
        </p:spPr>
        <p:txBody>
          <a:bodyPr wrap="square" lIns="0" tIns="0" rIns="0" bIns="0" rtlCol="0"/>
          <a:lstStyle/>
          <a:p>
            <a:endParaRPr sz="2400" dirty="0"/>
          </a:p>
        </p:txBody>
      </p:sp>
      <p:sp>
        <p:nvSpPr>
          <p:cNvPr id="18" name="bk object 18"/>
          <p:cNvSpPr/>
          <p:nvPr/>
        </p:nvSpPr>
        <p:spPr>
          <a:xfrm>
            <a:off x="480569" y="6379463"/>
            <a:ext cx="11232727" cy="0"/>
          </a:xfrm>
          <a:custGeom>
            <a:avLst/>
            <a:gdLst/>
            <a:ahLst/>
            <a:cxnLst/>
            <a:rect l="l" t="t" r="r" b="b"/>
            <a:pathLst>
              <a:path w="8424545">
                <a:moveTo>
                  <a:pt x="0" y="0"/>
                </a:moveTo>
                <a:lnTo>
                  <a:pt x="8424037" y="0"/>
                </a:lnTo>
              </a:path>
            </a:pathLst>
          </a:custGeom>
          <a:ln w="10668">
            <a:solidFill>
              <a:srgbClr val="000000"/>
            </a:solidFill>
          </a:ln>
        </p:spPr>
        <p:txBody>
          <a:bodyPr wrap="square" lIns="0" tIns="0" rIns="0" bIns="0" rtlCol="0"/>
          <a:lstStyle/>
          <a:p>
            <a:endParaRPr sz="2400" dirty="0"/>
          </a:p>
        </p:txBody>
      </p:sp>
      <p:sp>
        <p:nvSpPr>
          <p:cNvPr id="2" name="Holder 2"/>
          <p:cNvSpPr>
            <a:spLocks noGrp="1"/>
          </p:cNvSpPr>
          <p:nvPr>
            <p:ph type="title"/>
          </p:nvPr>
        </p:nvSpPr>
        <p:spPr>
          <a:xfrm>
            <a:off x="407368" y="1353785"/>
            <a:ext cx="5832648" cy="369332"/>
          </a:xfrm>
        </p:spPr>
        <p:txBody>
          <a:bodyPr lIns="0" tIns="0" rIns="0" bIns="0"/>
          <a:lstStyle>
            <a:lvl1pPr>
              <a:defRPr sz="2400" b="1" i="0">
                <a:solidFill>
                  <a:schemeClr val="tx1"/>
                </a:solidFill>
                <a:latin typeface="Marianne" panose="02000000000000000000" pitchFamily="2" charset="0"/>
                <a:cs typeface="Arial"/>
              </a:defRPr>
            </a:lvl1pPr>
          </a:lstStyle>
          <a:p>
            <a:r>
              <a:rPr lang="fr-FR"/>
              <a:t>Modifiez le style du titre</a:t>
            </a:r>
            <a:endParaRPr dirty="0"/>
          </a:p>
        </p:txBody>
      </p:sp>
      <p:sp>
        <p:nvSpPr>
          <p:cNvPr id="6" name="Holder 6"/>
          <p:cNvSpPr>
            <a:spLocks noGrp="1"/>
          </p:cNvSpPr>
          <p:nvPr>
            <p:ph type="sldNum" sz="quarter" idx="7"/>
          </p:nvPr>
        </p:nvSpPr>
        <p:spPr>
          <a:xfrm>
            <a:off x="4470400" y="6557091"/>
            <a:ext cx="2804160" cy="123111"/>
          </a:xfrm>
          <a:prstGeom prst="rect">
            <a:avLst/>
          </a:prstGeom>
        </p:spPr>
        <p:txBody>
          <a:bodyPr lIns="0" tIns="0" rIns="0" bIns="0"/>
          <a:lstStyle>
            <a:lvl1pPr algn="ctr">
              <a:defRPr sz="800">
                <a:solidFill>
                  <a:schemeClr val="tx1"/>
                </a:solidFill>
                <a:latin typeface="Marianne" panose="02000000000000000000" pitchFamily="2" charset="0"/>
              </a:defRPr>
            </a:lvl1pPr>
          </a:lstStyle>
          <a:p>
            <a:fld id="{B6F15528-21DE-4FAA-801E-634DDDAF4B2B}" type="slidenum">
              <a:rPr lang="fr-FR" smtClean="0"/>
              <a:pPr/>
              <a:t>‹N°›</a:t>
            </a:fld>
            <a:endParaRPr lang="fr-FR" dirty="0"/>
          </a:p>
        </p:txBody>
      </p:sp>
      <p:sp>
        <p:nvSpPr>
          <p:cNvPr id="10" name="Espace réservé de la date 1">
            <a:extLst>
              <a:ext uri="{FF2B5EF4-FFF2-40B4-BE49-F238E27FC236}">
                <a16:creationId xmlns:a16="http://schemas.microsoft.com/office/drawing/2014/main" id="{D597DB73-E86B-BC4F-B3C2-BD83DDBF9115}"/>
              </a:ext>
            </a:extLst>
          </p:cNvPr>
          <p:cNvSpPr txBox="1">
            <a:spLocks/>
          </p:cNvSpPr>
          <p:nvPr userDrawn="1"/>
        </p:nvSpPr>
        <p:spPr>
          <a:xfrm>
            <a:off x="11004717" y="6498783"/>
            <a:ext cx="747184" cy="123111"/>
          </a:xfrm>
          <a:prstGeom prst="rect">
            <a:avLst/>
          </a:prstGeom>
        </p:spPr>
        <p:txBody>
          <a:bodyPr wrap="square" lIns="0" tIns="0" rIns="0" bIns="0">
            <a:spAutoFit/>
          </a:bodyPr>
          <a:lstStyle>
            <a:defPPr>
              <a:defRPr lang="fr-FR"/>
            </a:defPPr>
            <a:lvl1pPr marL="0" algn="l" defTabSz="914400" rtl="0" eaLnBrk="1" latinLnBrk="0" hangingPunct="1">
              <a:defRPr sz="18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defTabSz="1219110">
              <a:defRPr/>
            </a:pPr>
            <a:fld id="{0B54D66D-56E4-5741-9B2F-D67AA88BD358}" type="datetime1">
              <a:rPr lang="fr-FR" sz="800" cap="all" smtClean="0">
                <a:solidFill>
                  <a:srgbClr val="000000"/>
                </a:solidFill>
                <a:latin typeface="Marianne" panose="02000000000000000000" pitchFamily="2" charset="0"/>
              </a:rPr>
              <a:pPr algn="r" defTabSz="1219110">
                <a:defRPr/>
              </a:pPr>
              <a:t>30/04/2024</a:t>
            </a:fld>
            <a:endParaRPr lang="fr-FR" sz="2400" cap="all" dirty="0">
              <a:solidFill>
                <a:srgbClr val="000000"/>
              </a:solidFill>
              <a:latin typeface="Marianne" panose="02000000000000000000" pitchFamily="2" charset="0"/>
            </a:endParaRPr>
          </a:p>
        </p:txBody>
      </p:sp>
      <p:sp>
        <p:nvSpPr>
          <p:cNvPr id="11" name="Espace réservé du pied de page 7">
            <a:extLst>
              <a:ext uri="{FF2B5EF4-FFF2-40B4-BE49-F238E27FC236}">
                <a16:creationId xmlns:a16="http://schemas.microsoft.com/office/drawing/2014/main" id="{DF15AE36-32EC-BC4B-A77B-2FE540D53B4D}"/>
              </a:ext>
            </a:extLst>
          </p:cNvPr>
          <p:cNvSpPr txBox="1">
            <a:spLocks/>
          </p:cNvSpPr>
          <p:nvPr userDrawn="1"/>
        </p:nvSpPr>
        <p:spPr bwMode="gray">
          <a:xfrm>
            <a:off x="3825043" y="240689"/>
            <a:ext cx="7839908" cy="480000"/>
          </a:xfrm>
          <a:prstGeom prst="rect">
            <a:avLst/>
          </a:prstGeom>
        </p:spPr>
        <p:txBody>
          <a:bodyPr vert="horz" lIns="0" tIns="0" rIns="0" bIns="0" rtlCol="0" anchor="ctr" anchorCtr="0">
            <a:noAutofit/>
          </a:bodyPr>
          <a:lstStyle>
            <a:defPPr>
              <a:defRPr lang="fr-FR"/>
            </a:defPPr>
            <a:lvl1pPr marL="0" algn="r" defTabSz="914400" rtl="0" eaLnBrk="1" latinLnBrk="0" hangingPunct="1">
              <a:defRPr sz="10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fr-FR" sz="1000" dirty="0">
                <a:solidFill>
                  <a:srgbClr val="000000"/>
                </a:solidFill>
                <a:latin typeface="Marianne" panose="02000000000000000000" pitchFamily="2" charset="0"/>
              </a:rPr>
              <a:t>Secretariat Général pour l’investissement</a:t>
            </a:r>
          </a:p>
        </p:txBody>
      </p:sp>
      <p:pic>
        <p:nvPicPr>
          <p:cNvPr id="13" name="Image 12"/>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074485" y="233610"/>
            <a:ext cx="523011" cy="495055"/>
          </a:xfrm>
          <a:prstGeom prst="rect">
            <a:avLst/>
          </a:prstGeom>
        </p:spPr>
      </p:pic>
    </p:spTree>
    <p:extLst>
      <p:ext uri="{BB962C8B-B14F-4D97-AF65-F5344CB8AC3E}">
        <p14:creationId xmlns:p14="http://schemas.microsoft.com/office/powerpoint/2010/main" val="1880213488"/>
      </p:ext>
    </p:extLst>
  </p:cSld>
  <p:clrMapOvr>
    <a:masterClrMapping/>
  </p:clrMapOvr>
  <p:extLst>
    <p:ext uri="{DCECCB84-F9BA-43D5-87BE-67443E8EF086}">
      <p15:sldGuideLst xmlns:p15="http://schemas.microsoft.com/office/powerpoint/2012/main">
        <p15:guide id="1" orient="horz" pos="612">
          <p15:clr>
            <a:srgbClr val="FBAE40"/>
          </p15:clr>
        </p15:guide>
        <p15:guide id="2" orient="horz" pos="189">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10.jp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bwMode="gray">
          <a:xfrm>
            <a:off x="431801" y="2276873"/>
            <a:ext cx="11233151" cy="3936433"/>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5" name="Espace réservé du pied de page 4"/>
          <p:cNvSpPr>
            <a:spLocks noGrp="1"/>
          </p:cNvSpPr>
          <p:nvPr>
            <p:ph type="ftr" sz="quarter" idx="3"/>
          </p:nvPr>
        </p:nvSpPr>
        <p:spPr bwMode="gray">
          <a:xfrm>
            <a:off x="3825043" y="260648"/>
            <a:ext cx="7839908" cy="480000"/>
          </a:xfrm>
          <a:prstGeom prst="rect">
            <a:avLst/>
          </a:prstGeom>
        </p:spPr>
        <p:txBody>
          <a:bodyPr vert="horz" lIns="0" tIns="0" rIns="0" bIns="0" rtlCol="0" anchor="ctr" anchorCtr="0">
            <a:noAutofit/>
          </a:bodyPr>
          <a:lstStyle>
            <a:lvl1pPr algn="r">
              <a:defRPr sz="1000" b="1">
                <a:solidFill>
                  <a:schemeClr val="tx1"/>
                </a:solidFill>
                <a:latin typeface="Marianne" panose="02000000000000000000" pitchFamily="2" charset="0"/>
              </a:defRPr>
            </a:lvl1pPr>
          </a:lstStyle>
          <a:p>
            <a:r>
              <a:rPr lang="fr-FR" dirty="0"/>
              <a:t>Secrétariat général pour l’investissement </a:t>
            </a:r>
          </a:p>
        </p:txBody>
      </p:sp>
      <p:sp>
        <p:nvSpPr>
          <p:cNvPr id="6" name="Espace réservé du numéro de diapositive 5"/>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tx1"/>
                </a:solidFill>
                <a:latin typeface="Marianne" panose="02000000000000000000" pitchFamily="2" charset="0"/>
              </a:defRPr>
            </a:lvl1pPr>
          </a:lstStyle>
          <a:p>
            <a:fld id="{733122C9-A0B9-462F-8757-0847AD287B63}" type="slidenum">
              <a:rPr lang="fr-FR" smtClean="0"/>
              <a:pPr/>
              <a:t>‹N°›</a:t>
            </a:fld>
            <a:endParaRPr lang="fr-FR" dirty="0"/>
          </a:p>
        </p:txBody>
      </p:sp>
      <p:cxnSp>
        <p:nvCxnSpPr>
          <p:cNvPr id="10" name="Connecteur droit 9"/>
          <p:cNvCxnSpPr>
            <a:cxnSpLocks/>
          </p:cNvCxnSpPr>
          <p:nvPr/>
        </p:nvCxnSpPr>
        <p:spPr bwMode="gray">
          <a:xfrm>
            <a:off x="431800" y="6379200"/>
            <a:ext cx="11232819"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Espace réservé du titre 11">
            <a:extLst>
              <a:ext uri="{FF2B5EF4-FFF2-40B4-BE49-F238E27FC236}">
                <a16:creationId xmlns:a16="http://schemas.microsoft.com/office/drawing/2014/main" id="{59FB2B3E-557E-DB42-9DB7-D6A72FD3ABE4}"/>
              </a:ext>
            </a:extLst>
          </p:cNvPr>
          <p:cNvSpPr>
            <a:spLocks noGrp="1"/>
          </p:cNvSpPr>
          <p:nvPr>
            <p:ph type="title"/>
          </p:nvPr>
        </p:nvSpPr>
        <p:spPr>
          <a:xfrm>
            <a:off x="431801" y="910402"/>
            <a:ext cx="11233151" cy="719988"/>
          </a:xfrm>
          <a:prstGeom prst="rect">
            <a:avLst/>
          </a:prstGeom>
        </p:spPr>
        <p:txBody>
          <a:bodyPr vert="horz" lIns="91440" tIns="45720" rIns="91440" bIns="45720" rtlCol="0" anchor="ctr">
            <a:normAutofit/>
          </a:bodyPr>
          <a:lstStyle/>
          <a:p>
            <a:r>
              <a:rPr lang="fr-FR" dirty="0"/>
              <a:t>Titre </a:t>
            </a:r>
          </a:p>
        </p:txBody>
      </p:sp>
      <p:sp>
        <p:nvSpPr>
          <p:cNvPr id="2" name="Espace réservé de la date 1">
            <a:extLst>
              <a:ext uri="{FF2B5EF4-FFF2-40B4-BE49-F238E27FC236}">
                <a16:creationId xmlns:a16="http://schemas.microsoft.com/office/drawing/2014/main" id="{F8170561-5F7A-B046-81BE-E60E60355D4F}"/>
              </a:ext>
            </a:extLst>
          </p:cNvPr>
          <p:cNvSpPr>
            <a:spLocks noGrp="1"/>
          </p:cNvSpPr>
          <p:nvPr>
            <p:ph type="dt" sz="half" idx="2"/>
          </p:nvPr>
        </p:nvSpPr>
        <p:spPr>
          <a:xfrm>
            <a:off x="420937" y="6378001"/>
            <a:ext cx="2743200" cy="366183"/>
          </a:xfrm>
          <a:prstGeom prst="rect">
            <a:avLst/>
          </a:prstGeom>
        </p:spPr>
        <p:txBody>
          <a:bodyPr vert="horz" lIns="91440" tIns="45720" rIns="91440" bIns="45720" rtlCol="0" anchor="ctr"/>
          <a:lstStyle>
            <a:lvl1pPr algn="l">
              <a:defRPr sz="1000" b="1">
                <a:solidFill>
                  <a:schemeClr val="tx1"/>
                </a:solidFill>
                <a:latin typeface="Marianne" panose="02000000000000000000" pitchFamily="2" charset="0"/>
              </a:defRPr>
            </a:lvl1pPr>
          </a:lstStyle>
          <a:p>
            <a:endParaRPr lang="fr-FR" cap="all" dirty="0"/>
          </a:p>
        </p:txBody>
      </p:sp>
      <p:cxnSp>
        <p:nvCxnSpPr>
          <p:cNvPr id="9" name="Connecteur droit 8">
            <a:extLst>
              <a:ext uri="{FF2B5EF4-FFF2-40B4-BE49-F238E27FC236}">
                <a16:creationId xmlns:a16="http://schemas.microsoft.com/office/drawing/2014/main" id="{E071FEB6-0E77-DD46-9DA0-C52EF51FC7F3}"/>
              </a:ext>
            </a:extLst>
          </p:cNvPr>
          <p:cNvCxnSpPr/>
          <p:nvPr userDrawn="1"/>
        </p:nvCxnSpPr>
        <p:spPr bwMode="gray">
          <a:xfrm>
            <a:off x="480000" y="6379200"/>
            <a:ext cx="11232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14" name="Google Shape;30;p70"/>
          <p:cNvPicPr preferRelativeResize="0"/>
          <p:nvPr userDrawn="1"/>
        </p:nvPicPr>
        <p:blipFill rotWithShape="1">
          <a:blip r:embed="rId14">
            <a:alphaModFix/>
          </a:blip>
          <a:srcRect/>
          <a:stretch/>
        </p:blipFill>
        <p:spPr>
          <a:xfrm>
            <a:off x="1073131" y="210330"/>
            <a:ext cx="533652" cy="523695"/>
          </a:xfrm>
          <a:prstGeom prst="rect">
            <a:avLst/>
          </a:prstGeom>
          <a:noFill/>
          <a:ln>
            <a:noFill/>
          </a:ln>
        </p:spPr>
      </p:pic>
      <p:pic>
        <p:nvPicPr>
          <p:cNvPr id="11" name="Image 10"/>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384150" y="95960"/>
            <a:ext cx="688981" cy="752433"/>
          </a:xfrm>
          <a:prstGeom prst="rect">
            <a:avLst/>
          </a:prstGeom>
        </p:spPr>
      </p:pic>
    </p:spTree>
    <p:extLst>
      <p:ext uri="{BB962C8B-B14F-4D97-AF65-F5344CB8AC3E}">
        <p14:creationId xmlns:p14="http://schemas.microsoft.com/office/powerpoint/2010/main" val="32788938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marL="19050" indent="0" algn="l" defTabSz="1219170" rtl="0" eaLnBrk="1" latinLnBrk="0" hangingPunct="1">
        <a:lnSpc>
          <a:spcPct val="90000"/>
        </a:lnSpc>
        <a:spcBef>
          <a:spcPct val="0"/>
        </a:spcBef>
        <a:buNone/>
        <a:tabLst/>
        <a:defRPr sz="3333" b="1" kern="1200">
          <a:solidFill>
            <a:schemeClr val="tx1"/>
          </a:solidFill>
          <a:latin typeface="Marianne" panose="02000000000000000000" pitchFamily="2" charset="0"/>
          <a:ea typeface="+mj-ea"/>
          <a:cs typeface="+mj-cs"/>
        </a:defRPr>
      </a:lvl1pPr>
    </p:titleStyle>
    <p:bodyStyle>
      <a:lvl1pPr marL="122764" indent="0" algn="l" defTabSz="1219170" rtl="0" eaLnBrk="1" latinLnBrk="0" hangingPunct="1">
        <a:lnSpc>
          <a:spcPct val="100000"/>
        </a:lnSpc>
        <a:spcBef>
          <a:spcPts val="0"/>
        </a:spcBef>
        <a:spcAft>
          <a:spcPts val="667"/>
        </a:spcAft>
        <a:buFont typeface="Arial" pitchFamily="34" charset="0"/>
        <a:buNone/>
        <a:tabLst/>
        <a:defRPr sz="1867" b="0" kern="1200">
          <a:solidFill>
            <a:schemeClr val="tx1"/>
          </a:solidFill>
          <a:latin typeface="Marianne" panose="02000000000000000000" pitchFamily="2" charset="0"/>
          <a:ea typeface="+mn-ea"/>
          <a:cs typeface="+mn-cs"/>
        </a:defRPr>
      </a:lvl1pPr>
      <a:lvl2pPr marL="468588" indent="-228594" algn="l" defTabSz="1219170" rtl="0" eaLnBrk="1" latinLnBrk="0" hangingPunct="1">
        <a:lnSpc>
          <a:spcPct val="100000"/>
        </a:lnSpc>
        <a:spcBef>
          <a:spcPts val="800"/>
        </a:spcBef>
        <a:spcAft>
          <a:spcPts val="800"/>
        </a:spcAft>
        <a:buSzPct val="100000"/>
        <a:buFont typeface="Arial" panose="020B0604020202020204" pitchFamily="34" charset="0"/>
        <a:buChar char="•"/>
        <a:defRPr sz="1600" kern="1200">
          <a:solidFill>
            <a:schemeClr val="tx1"/>
          </a:solidFill>
          <a:latin typeface="Marianne" panose="02000000000000000000" pitchFamily="2" charset="0"/>
          <a:ea typeface="+mn-ea"/>
          <a:cs typeface="+mn-cs"/>
        </a:defRPr>
      </a:lvl2pPr>
      <a:lvl3pPr marL="708582" indent="-228594" algn="l" defTabSz="1219170" rtl="0" eaLnBrk="1" latinLnBrk="0" hangingPunct="1">
        <a:lnSpc>
          <a:spcPct val="100000"/>
        </a:lnSpc>
        <a:spcBef>
          <a:spcPts val="133"/>
        </a:spcBef>
        <a:spcAft>
          <a:spcPts val="133"/>
        </a:spcAft>
        <a:buSzPct val="100000"/>
        <a:buFont typeface="Wingdings" pitchFamily="2" charset="2"/>
        <a:buChar char="§"/>
        <a:defRPr sz="1333" kern="1200">
          <a:solidFill>
            <a:schemeClr val="tx1"/>
          </a:solidFill>
          <a:latin typeface="Marianne" panose="02000000000000000000" pitchFamily="2" charset="0"/>
          <a:ea typeface="+mn-ea"/>
          <a:cs typeface="+mn-cs"/>
        </a:defRPr>
      </a:lvl3pPr>
      <a:lvl4pPr marL="948576" indent="-228594" algn="l" defTabSz="1219170" rtl="0" eaLnBrk="1" latinLnBrk="0" hangingPunct="1">
        <a:lnSpc>
          <a:spcPct val="100000"/>
        </a:lnSpc>
        <a:spcBef>
          <a:spcPts val="133"/>
        </a:spcBef>
        <a:spcAft>
          <a:spcPts val="133"/>
        </a:spcAft>
        <a:buSzPct val="100000"/>
        <a:buFont typeface="Arial" panose="020B0604020202020204" pitchFamily="34" charset="0"/>
        <a:buChar char="•"/>
        <a:defRPr sz="1067" kern="1200">
          <a:solidFill>
            <a:schemeClr val="tx1"/>
          </a:solidFill>
          <a:latin typeface="Marianne" panose="02000000000000000000" pitchFamily="2" charset="0"/>
          <a:ea typeface="+mn-ea"/>
          <a:cs typeface="+mn-cs"/>
        </a:defRPr>
      </a:lvl4pPr>
      <a:lvl5pPr marL="1236569" indent="-228594" algn="l" defTabSz="1219170" rtl="0" eaLnBrk="1" latinLnBrk="0" hangingPunct="1">
        <a:lnSpc>
          <a:spcPct val="100000"/>
        </a:lnSpc>
        <a:spcBef>
          <a:spcPts val="133"/>
        </a:spcBef>
        <a:spcAft>
          <a:spcPts val="133"/>
        </a:spcAft>
        <a:buSzPct val="100000"/>
        <a:buFont typeface="Wingdings" pitchFamily="2" charset="2"/>
        <a:buChar char="§"/>
        <a:defRPr sz="933" kern="1200">
          <a:solidFill>
            <a:schemeClr val="tx1"/>
          </a:solidFill>
          <a:latin typeface="Marianne" panose="02000000000000000000" pitchFamily="2"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267093" indent="0" algn="l" defTabSz="1219170" rtl="0" eaLnBrk="1" latinLnBrk="0" hangingPunct="1">
        <a:spcBef>
          <a:spcPct val="20000"/>
        </a:spcBef>
        <a:buFont typeface="Arial" pitchFamily="34" charset="0"/>
        <a:buNone/>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fr-FR"/>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bwMode="gray">
          <a:xfrm>
            <a:off x="431801" y="2276873"/>
            <a:ext cx="11233151" cy="3936433"/>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6" name="Espace réservé du numéro de diapositive 5"/>
          <p:cNvSpPr>
            <a:spLocks noGrp="1"/>
          </p:cNvSpPr>
          <p:nvPr>
            <p:ph type="sldNum" sz="quarter" idx="4"/>
          </p:nvPr>
        </p:nvSpPr>
        <p:spPr bwMode="gray">
          <a:xfrm>
            <a:off x="9864951" y="6378000"/>
            <a:ext cx="1800000" cy="480000"/>
          </a:xfrm>
          <a:prstGeom prst="rect">
            <a:avLst/>
          </a:prstGeom>
        </p:spPr>
        <p:txBody>
          <a:bodyPr vert="horz" lIns="0" tIns="0" rIns="0" bIns="0" rtlCol="0" anchor="ctr" anchorCtr="0">
            <a:noAutofit/>
          </a:bodyPr>
          <a:lstStyle>
            <a:lvl1pPr algn="r">
              <a:defRPr sz="1000" b="1">
                <a:solidFill>
                  <a:schemeClr val="tx1"/>
                </a:solidFill>
                <a:latin typeface="Marianne" panose="02000000000000000000" pitchFamily="2" charset="0"/>
              </a:defRPr>
            </a:lvl1pPr>
          </a:lstStyle>
          <a:p>
            <a:fld id="{733122C9-A0B9-462F-8757-0847AD287B63}" type="slidenum">
              <a:rPr lang="fr-FR" smtClean="0"/>
              <a:pPr/>
              <a:t>‹N°›</a:t>
            </a:fld>
            <a:endParaRPr lang="fr-FR" dirty="0"/>
          </a:p>
        </p:txBody>
      </p:sp>
      <p:cxnSp>
        <p:nvCxnSpPr>
          <p:cNvPr id="10" name="Connecteur droit 9"/>
          <p:cNvCxnSpPr>
            <a:cxnSpLocks/>
          </p:cNvCxnSpPr>
          <p:nvPr/>
        </p:nvCxnSpPr>
        <p:spPr bwMode="gray">
          <a:xfrm>
            <a:off x="431800" y="6379200"/>
            <a:ext cx="11232819"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Espace réservé du titre 11">
            <a:extLst>
              <a:ext uri="{FF2B5EF4-FFF2-40B4-BE49-F238E27FC236}">
                <a16:creationId xmlns:a16="http://schemas.microsoft.com/office/drawing/2014/main" id="{59FB2B3E-557E-DB42-9DB7-D6A72FD3ABE4}"/>
              </a:ext>
            </a:extLst>
          </p:cNvPr>
          <p:cNvSpPr>
            <a:spLocks noGrp="1"/>
          </p:cNvSpPr>
          <p:nvPr>
            <p:ph type="title"/>
          </p:nvPr>
        </p:nvSpPr>
        <p:spPr>
          <a:xfrm>
            <a:off x="431801" y="910402"/>
            <a:ext cx="11233151" cy="719988"/>
          </a:xfrm>
          <a:prstGeom prst="rect">
            <a:avLst/>
          </a:prstGeom>
        </p:spPr>
        <p:txBody>
          <a:bodyPr vert="horz" lIns="91440" tIns="45720" rIns="91440" bIns="45720" rtlCol="0" anchor="ctr">
            <a:normAutofit/>
          </a:bodyPr>
          <a:lstStyle/>
          <a:p>
            <a:r>
              <a:rPr lang="fr-FR" dirty="0"/>
              <a:t>Titre </a:t>
            </a:r>
          </a:p>
        </p:txBody>
      </p:sp>
      <p:sp>
        <p:nvSpPr>
          <p:cNvPr id="2" name="Espace réservé de la date 1">
            <a:extLst>
              <a:ext uri="{FF2B5EF4-FFF2-40B4-BE49-F238E27FC236}">
                <a16:creationId xmlns:a16="http://schemas.microsoft.com/office/drawing/2014/main" id="{F8170561-5F7A-B046-81BE-E60E60355D4F}"/>
              </a:ext>
            </a:extLst>
          </p:cNvPr>
          <p:cNvSpPr>
            <a:spLocks noGrp="1"/>
          </p:cNvSpPr>
          <p:nvPr>
            <p:ph type="dt" sz="half" idx="2"/>
          </p:nvPr>
        </p:nvSpPr>
        <p:spPr>
          <a:xfrm>
            <a:off x="420937" y="6378001"/>
            <a:ext cx="2743200" cy="366183"/>
          </a:xfrm>
          <a:prstGeom prst="rect">
            <a:avLst/>
          </a:prstGeom>
        </p:spPr>
        <p:txBody>
          <a:bodyPr vert="horz" lIns="91440" tIns="45720" rIns="91440" bIns="45720" rtlCol="0" anchor="ctr"/>
          <a:lstStyle>
            <a:lvl1pPr algn="l">
              <a:defRPr sz="1000" b="1">
                <a:solidFill>
                  <a:schemeClr val="tx1"/>
                </a:solidFill>
                <a:latin typeface="Marianne" panose="02000000000000000000" pitchFamily="2" charset="0"/>
              </a:defRPr>
            </a:lvl1pPr>
          </a:lstStyle>
          <a:p>
            <a:endParaRPr lang="fr-FR" cap="all" dirty="0"/>
          </a:p>
        </p:txBody>
      </p:sp>
      <p:cxnSp>
        <p:nvCxnSpPr>
          <p:cNvPr id="9" name="Connecteur droit 8">
            <a:extLst>
              <a:ext uri="{FF2B5EF4-FFF2-40B4-BE49-F238E27FC236}">
                <a16:creationId xmlns:a16="http://schemas.microsoft.com/office/drawing/2014/main" id="{E071FEB6-0E77-DD46-9DA0-C52EF51FC7F3}"/>
              </a:ext>
            </a:extLst>
          </p:cNvPr>
          <p:cNvCxnSpPr/>
          <p:nvPr userDrawn="1"/>
        </p:nvCxnSpPr>
        <p:spPr bwMode="gray">
          <a:xfrm>
            <a:off x="480000" y="6379200"/>
            <a:ext cx="11232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Espace réservé du pied de page 7">
            <a:extLst>
              <a:ext uri="{FF2B5EF4-FFF2-40B4-BE49-F238E27FC236}">
                <a16:creationId xmlns:a16="http://schemas.microsoft.com/office/drawing/2014/main" id="{DF15AE36-32EC-BC4B-A77B-2FE540D53B4D}"/>
              </a:ext>
            </a:extLst>
          </p:cNvPr>
          <p:cNvSpPr txBox="1">
            <a:spLocks/>
          </p:cNvSpPr>
          <p:nvPr userDrawn="1"/>
        </p:nvSpPr>
        <p:spPr bwMode="gray">
          <a:xfrm>
            <a:off x="3825043" y="240689"/>
            <a:ext cx="7839908" cy="480000"/>
          </a:xfrm>
          <a:prstGeom prst="rect">
            <a:avLst/>
          </a:prstGeom>
        </p:spPr>
        <p:txBody>
          <a:bodyPr vert="horz" lIns="0" tIns="0" rIns="0" bIns="0" rtlCol="0" anchor="ctr" anchorCtr="0">
            <a:noAutofit/>
          </a:bodyPr>
          <a:lstStyle>
            <a:defPPr>
              <a:defRPr lang="fr-FR"/>
            </a:defPPr>
            <a:lvl1pPr marL="0" algn="r" defTabSz="914400" rtl="0" eaLnBrk="1" latinLnBrk="0" hangingPunct="1">
              <a:defRPr sz="10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fr-FR" sz="1000" dirty="0">
                <a:solidFill>
                  <a:srgbClr val="000000"/>
                </a:solidFill>
                <a:latin typeface="Marianne" panose="02000000000000000000" pitchFamily="2" charset="0"/>
              </a:rPr>
              <a:t>Secretariat Général pour l’investissement</a:t>
            </a:r>
          </a:p>
        </p:txBody>
      </p:sp>
      <p:pic>
        <p:nvPicPr>
          <p:cNvPr id="13" name="Image 12"/>
          <p:cNvPicPr>
            <a:picLocks noChangeAspect="1"/>
          </p:cNvPicPr>
          <p:nvPr userDrawn="1"/>
        </p:nvPicPr>
        <p:blipFill>
          <a:blip r:embed="rId14" cstate="screen">
            <a:extLst>
              <a:ext uri="{28A0092B-C50C-407E-A947-70E740481C1C}">
                <a14:useLocalDpi xmlns:a14="http://schemas.microsoft.com/office/drawing/2010/main"/>
              </a:ext>
            </a:extLst>
          </a:blip>
          <a:stretch>
            <a:fillRect/>
          </a:stretch>
        </p:blipFill>
        <p:spPr>
          <a:xfrm>
            <a:off x="1167164" y="178527"/>
            <a:ext cx="576727" cy="565981"/>
          </a:xfrm>
          <a:prstGeom prst="rect">
            <a:avLst/>
          </a:prstGeom>
        </p:spPr>
      </p:pic>
      <p:sp>
        <p:nvSpPr>
          <p:cNvPr id="16" name="bk object 17"/>
          <p:cNvSpPr/>
          <p:nvPr userDrawn="1"/>
        </p:nvSpPr>
        <p:spPr>
          <a:xfrm>
            <a:off x="480000" y="183387"/>
            <a:ext cx="467187" cy="527321"/>
          </a:xfrm>
          <a:prstGeom prst="rect">
            <a:avLst/>
          </a:prstGeom>
          <a:blipFill>
            <a:blip r:embed="rId15" cstate="print"/>
            <a:stretch>
              <a:fillRect/>
            </a:stretch>
          </a:blipFill>
        </p:spPr>
        <p:txBody>
          <a:bodyPr wrap="square" lIns="0" tIns="0" rIns="0" bIns="0" rtlCol="0"/>
          <a:lstStyle/>
          <a:p>
            <a:endParaRPr sz="2400" dirty="0"/>
          </a:p>
        </p:txBody>
      </p:sp>
    </p:spTree>
    <p:extLst>
      <p:ext uri="{BB962C8B-B14F-4D97-AF65-F5344CB8AC3E}">
        <p14:creationId xmlns:p14="http://schemas.microsoft.com/office/powerpoint/2010/main" val="4234123654"/>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4" r:id="rId9"/>
    <p:sldLayoutId id="2147483685" r:id="rId10"/>
    <p:sldLayoutId id="2147483687" r:id="rId11"/>
    <p:sldLayoutId id="2147483688" r:id="rId12"/>
  </p:sldLayoutIdLst>
  <p:hf hdr="0" dt="0"/>
  <p:txStyles>
    <p:titleStyle>
      <a:lvl1pPr marL="19050" indent="0" algn="l" defTabSz="1219170" rtl="0" eaLnBrk="1" latinLnBrk="0" hangingPunct="1">
        <a:lnSpc>
          <a:spcPct val="90000"/>
        </a:lnSpc>
        <a:spcBef>
          <a:spcPct val="0"/>
        </a:spcBef>
        <a:buNone/>
        <a:tabLst/>
        <a:defRPr sz="3333" b="1" kern="1200">
          <a:solidFill>
            <a:schemeClr val="tx1"/>
          </a:solidFill>
          <a:latin typeface="Marianne" panose="02000000000000000000" pitchFamily="2" charset="0"/>
          <a:ea typeface="+mj-ea"/>
          <a:cs typeface="+mj-cs"/>
        </a:defRPr>
      </a:lvl1pPr>
    </p:titleStyle>
    <p:bodyStyle>
      <a:lvl1pPr marL="122764" indent="0" algn="l" defTabSz="1219170" rtl="0" eaLnBrk="1" latinLnBrk="0" hangingPunct="1">
        <a:lnSpc>
          <a:spcPct val="100000"/>
        </a:lnSpc>
        <a:spcBef>
          <a:spcPts val="0"/>
        </a:spcBef>
        <a:spcAft>
          <a:spcPts val="667"/>
        </a:spcAft>
        <a:buFont typeface="Arial" pitchFamily="34" charset="0"/>
        <a:buNone/>
        <a:tabLst/>
        <a:defRPr sz="1867" b="0" kern="1200">
          <a:solidFill>
            <a:schemeClr val="tx1"/>
          </a:solidFill>
          <a:latin typeface="Marianne" panose="02000000000000000000" pitchFamily="2" charset="0"/>
          <a:ea typeface="+mn-ea"/>
          <a:cs typeface="+mn-cs"/>
        </a:defRPr>
      </a:lvl1pPr>
      <a:lvl2pPr marL="468588" indent="-228594" algn="l" defTabSz="1219170" rtl="0" eaLnBrk="1" latinLnBrk="0" hangingPunct="1">
        <a:lnSpc>
          <a:spcPct val="100000"/>
        </a:lnSpc>
        <a:spcBef>
          <a:spcPts val="800"/>
        </a:spcBef>
        <a:spcAft>
          <a:spcPts val="800"/>
        </a:spcAft>
        <a:buSzPct val="100000"/>
        <a:buFont typeface="Arial" panose="020B0604020202020204" pitchFamily="34" charset="0"/>
        <a:buChar char="•"/>
        <a:defRPr sz="1600" kern="1200">
          <a:solidFill>
            <a:schemeClr val="tx1"/>
          </a:solidFill>
          <a:latin typeface="Marianne" panose="02000000000000000000" pitchFamily="2" charset="0"/>
          <a:ea typeface="+mn-ea"/>
          <a:cs typeface="+mn-cs"/>
        </a:defRPr>
      </a:lvl2pPr>
      <a:lvl3pPr marL="708582" indent="-228594" algn="l" defTabSz="1219170" rtl="0" eaLnBrk="1" latinLnBrk="0" hangingPunct="1">
        <a:lnSpc>
          <a:spcPct val="100000"/>
        </a:lnSpc>
        <a:spcBef>
          <a:spcPts val="133"/>
        </a:spcBef>
        <a:spcAft>
          <a:spcPts val="133"/>
        </a:spcAft>
        <a:buSzPct val="100000"/>
        <a:buFont typeface="Wingdings" pitchFamily="2" charset="2"/>
        <a:buChar char="§"/>
        <a:defRPr sz="1333" kern="1200">
          <a:solidFill>
            <a:schemeClr val="tx1"/>
          </a:solidFill>
          <a:latin typeface="Marianne" panose="02000000000000000000" pitchFamily="2" charset="0"/>
          <a:ea typeface="+mn-ea"/>
          <a:cs typeface="+mn-cs"/>
        </a:defRPr>
      </a:lvl3pPr>
      <a:lvl4pPr marL="948576" indent="-228594" algn="l" defTabSz="1219170" rtl="0" eaLnBrk="1" latinLnBrk="0" hangingPunct="1">
        <a:lnSpc>
          <a:spcPct val="100000"/>
        </a:lnSpc>
        <a:spcBef>
          <a:spcPts val="133"/>
        </a:spcBef>
        <a:spcAft>
          <a:spcPts val="133"/>
        </a:spcAft>
        <a:buSzPct val="100000"/>
        <a:buFont typeface="Arial" panose="020B0604020202020204" pitchFamily="34" charset="0"/>
        <a:buChar char="•"/>
        <a:defRPr sz="1067" kern="1200">
          <a:solidFill>
            <a:schemeClr val="tx1"/>
          </a:solidFill>
          <a:latin typeface="Marianne" panose="02000000000000000000" pitchFamily="2" charset="0"/>
          <a:ea typeface="+mn-ea"/>
          <a:cs typeface="+mn-cs"/>
        </a:defRPr>
      </a:lvl4pPr>
      <a:lvl5pPr marL="1236569" indent="-228594" algn="l" defTabSz="1219170" rtl="0" eaLnBrk="1" latinLnBrk="0" hangingPunct="1">
        <a:lnSpc>
          <a:spcPct val="100000"/>
        </a:lnSpc>
        <a:spcBef>
          <a:spcPts val="133"/>
        </a:spcBef>
        <a:spcAft>
          <a:spcPts val="133"/>
        </a:spcAft>
        <a:buSzPct val="100000"/>
        <a:buFont typeface="Wingdings" pitchFamily="2" charset="2"/>
        <a:buChar char="§"/>
        <a:defRPr sz="933" kern="1200">
          <a:solidFill>
            <a:schemeClr val="tx1"/>
          </a:solidFill>
          <a:latin typeface="Marianne" panose="02000000000000000000" pitchFamily="2" charset="0"/>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267093" indent="0" algn="l" defTabSz="1219170" rtl="0" eaLnBrk="1" latinLnBrk="0" hangingPunct="1">
        <a:spcBef>
          <a:spcPct val="20000"/>
        </a:spcBef>
        <a:buFont typeface="Arial" pitchFamily="34" charset="0"/>
        <a:buNone/>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fr-FR"/>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72">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hyperlink" Target="https://anr.fr/fr/france-2030/france2030/call/programmes-de-recherche-en-sciences-humaines-et-sociales-appel-a-manifestation-dinteret-2024/" TargetMode="Externa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bpifrance.fr/nos-appels-a-projets-concours/appel-a-projets-france-2030-premiere-usine" TargetMode="External"/><Relationship Id="rId2" Type="http://schemas.openxmlformats.org/officeDocument/2006/relationships/hyperlink" Target="https://www.bpifrance.fr/nos-appels-a-projets-concours/appel-a-projets-generique-ndeg3-i-demo-soutien-aux-projets-structurants-de-rdi" TargetMode="External"/><Relationship Id="rId1" Type="http://schemas.openxmlformats.org/officeDocument/2006/relationships/slideLayout" Target="../slideLayouts/slideLayout1.xml"/><Relationship Id="rId4" Type="http://schemas.openxmlformats.org/officeDocument/2006/relationships/hyperlink" Target="https://www.bpifrance.fr/catalogue-offres/aide-au-developpement-deeptech"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bpifrance.fr/catalogue-offres/subvention-innovation" TargetMode="External"/><Relationship Id="rId2" Type="http://schemas.openxmlformats.org/officeDocument/2006/relationships/hyperlink" Target="https://www.bpifrance.fr/catalogue-offres/bourse-french-tech" TargetMode="External"/><Relationship Id="rId1" Type="http://schemas.openxmlformats.org/officeDocument/2006/relationships/slideLayout" Target="../slideLayouts/slideLayout1.xml"/><Relationship Id="rId6" Type="http://schemas.openxmlformats.org/officeDocument/2006/relationships/hyperlink" Target="https://www.bpifrance.fr/catalogue-offres/pret-feder-innovation" TargetMode="External"/><Relationship Id="rId5" Type="http://schemas.openxmlformats.org/officeDocument/2006/relationships/hyperlink" Target="https://www.bpifrance.fr/catalogue-offres/eurostars-3" TargetMode="External"/><Relationship Id="rId4" Type="http://schemas.openxmlformats.org/officeDocument/2006/relationships/hyperlink" Target="https://www.bpifrance.fr/catalogue-offres/bourse-french-tech-emergence"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anr.fr/fr/detail/call/competences-et-metiers-davenir-cma-appel-a-manifestation-dinteret-2021-2025/" TargetMode="External"/><Relationship Id="rId2" Type="http://schemas.openxmlformats.org/officeDocument/2006/relationships/hyperlink" Target="https://www.bpifrance.fr/catalogue-offres/pret-nouvelle-industrie"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bpifrance.fr/catalogue-offres/oc-french-tech-seed" TargetMode="External"/><Relationship Id="rId2" Type="http://schemas.openxmlformats.org/officeDocument/2006/relationships/hyperlink" Target="https://www.bpifrance.fr/nos-solutions/investissement/investissement-expertise/green-venture" TargetMode="External"/><Relationship Id="rId1" Type="http://schemas.openxmlformats.org/officeDocument/2006/relationships/slideLayout" Target="../slideLayouts/slideLayout1.xml"/><Relationship Id="rId5" Type="http://schemas.openxmlformats.org/officeDocument/2006/relationships/hyperlink" Target="https://www.bpifrance.fr/nos-solutions/investissement/investissement-expertise/societes-de-projets-industriels" TargetMode="External"/><Relationship Id="rId4" Type="http://schemas.openxmlformats.org/officeDocument/2006/relationships/hyperlink" Target="https://www.bpifrance.fr/nos-solutions/investissement/investissement-expertise/fonds-build-international"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agirpourlatransition.ademe.fr/entreprises/aides-financieres/20230710/innov-eau" TargetMode="External"/><Relationship Id="rId2" Type="http://schemas.openxmlformats.org/officeDocument/2006/relationships/hyperlink" Target="https://anr.fr/fr/france-2030/france2030/call/emballages-et-contenants-alimentaires-et-politiques-de-durabilite-nouvelles-contraintes-dalimenta-1/"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agirpourlatransition.ademe.fr/entreprises/aides-financieres/20220210/developpement-briques-technologiques-demonstrateurs-systemes" TargetMode="External"/><Relationship Id="rId2" Type="http://schemas.openxmlformats.org/officeDocument/2006/relationships/hyperlink" Target="https://agirpourlatransition.ademe.fr/entreprises/aides-financieres/20220210/aide-a-linvestissement-loffre-industrielle-energies-renouvelables" TargetMode="External"/><Relationship Id="rId1" Type="http://schemas.openxmlformats.org/officeDocument/2006/relationships/slideLayout" Target="../slideLayouts/slideLayout1.xml"/><Relationship Id="rId4" Type="http://schemas.openxmlformats.org/officeDocument/2006/relationships/hyperlink" Target="https://agirpourlatransition.ademe.fr/entreprises/aides-financieres/20220406/appel-a-projets-national-recyclage-plastiques-composites-elastomere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nfo.gouv.fr/actualite/le-plan-velo-et-marche-2023-2027-est-lance" TargetMode="External"/><Relationship Id="rId2" Type="http://schemas.openxmlformats.org/officeDocument/2006/relationships/hyperlink" Target="https://www.bpifrance.fr/nos-appels-a-projets-concours/appel-a-projets-coram-2024" TargetMode="External"/><Relationship Id="rId1" Type="http://schemas.openxmlformats.org/officeDocument/2006/relationships/slideLayout" Target="../slideLayouts/slideLayout1.xml"/><Relationship Id="rId4" Type="http://schemas.openxmlformats.org/officeDocument/2006/relationships/hyperlink" Target="https://agirpourlatransition.ademe.fr/entreprises/aides-financieres/20230803/industries-velo"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bpifrance.fr/nos-appels-a-projets-concours/appel-a-projets-culture-immersive-et-metavers" TargetMode="External"/><Relationship Id="rId2" Type="http://schemas.openxmlformats.org/officeDocument/2006/relationships/hyperlink" Target="https://www.banquedesterritoires.fr/soutenir-les-alternatives-vertes-2"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bpifrance.fr/nos-appels-a-projets-concours/appel-a-projets-industrialisation-et-capacites-sante-2030" TargetMode="External"/><Relationship Id="rId2" Type="http://schemas.openxmlformats.org/officeDocument/2006/relationships/hyperlink" Target="https://www.banquedesterritoires.fr/appel-projets-tiers-lieux-dexperimentation-en-sante" TargetMode="External"/><Relationship Id="rId1" Type="http://schemas.openxmlformats.org/officeDocument/2006/relationships/slideLayout" Target="../slideLayouts/slideLayout1.xml"/><Relationship Id="rId4" Type="http://schemas.openxmlformats.org/officeDocument/2006/relationships/hyperlink" Target="https://www.bpifrance.fr/nos-appels-a-projets-concours/appel-a-projets-innovations-en-biotherapies-et-bioproduction"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bpifrance.fr/nos-appels-a-projets-concours/appel-a-manifestation-dinteret-partenaires-indirects-du-piiec-sante#:~:text=L'AMI%20%C2%AB%20Partenaires%20indirects%20du,pr%C3%A9sents%20sur%20le%20territoire%20national." TargetMode="External"/><Relationship Id="rId2" Type="http://schemas.openxmlformats.org/officeDocument/2006/relationships/hyperlink" Target="https://www.bpifrance.fr/nos-appels-a-projets-concours/appel-a-projets-data-challenges-en-sante" TargetMode="External"/><Relationship Id="rId1" Type="http://schemas.openxmlformats.org/officeDocument/2006/relationships/slideLayout" Target="../slideLayouts/slideLayout1.xml"/><Relationship Id="rId4" Type="http://schemas.openxmlformats.org/officeDocument/2006/relationships/hyperlink" Target="https://www.entreprises.gouv.fr/fr/consultations-publiques/piiec-sante-consultation-technologies-medicales-innovante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agirpourlatransition.ademe.fr/entreprises/aides-financieres/20230418/soutien-developpement-dune-economie-numerique-innovante-circulaire-a" TargetMode="External"/><Relationship Id="rId2" Type="http://schemas.openxmlformats.org/officeDocument/2006/relationships/hyperlink" Target="https://www.bpifrance.fr/catalogue-offres/ia-booster-france-2030" TargetMode="External"/><Relationship Id="rId1" Type="http://schemas.openxmlformats.org/officeDocument/2006/relationships/slideLayout" Target="../slideLayouts/slideLayout1.xml"/><Relationship Id="rId5" Type="http://schemas.openxmlformats.org/officeDocument/2006/relationships/hyperlink" Target="https://www.bpifrance.fr/nos-appels-a-projets-concours/appel-a-projets-technologies-innovantes-des-univers-virtuels-immersifs-0" TargetMode="External"/><Relationship Id="rId4" Type="http://schemas.openxmlformats.org/officeDocument/2006/relationships/hyperlink" Target="https://www.bpifrance.fr/nos-appels-a-projets-concours/appel-a-projets-offre-de-robots-et-machines-intelligentes-dexcellence"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bpifrance.fr/nos-appels-a-projets-concours/appel-a-projets-renforcement-de-loffre-de-services-cloud" TargetMode="External"/><Relationship Id="rId2" Type="http://schemas.openxmlformats.org/officeDocument/2006/relationships/hyperlink" Target="https://anr.fr/fr/france-2030/france2030/call/defi-transfert-robotique-appel-a-projets-2023/" TargetMode="External"/><Relationship Id="rId1" Type="http://schemas.openxmlformats.org/officeDocument/2006/relationships/slideLayout" Target="../slideLayouts/slideLayout1.xml"/><Relationship Id="rId4" Type="http://schemas.openxmlformats.org/officeDocument/2006/relationships/hyperlink" Target="https://www.bpifrance.fr/nos-appels-a-projets-concours/appel-a-projets-accelerer-lusage-de-lintelligence-artificielle-generative-dans-leconomi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31951" y="3934544"/>
            <a:ext cx="11254859" cy="287899"/>
          </a:xfrm>
          <a:prstGeom prst="rect">
            <a:avLst/>
          </a:prstGeom>
          <a:noFill/>
        </p:spPr>
        <p:txBody>
          <a:bodyPr wrap="square" rtlCol="0" anchor="ctr">
            <a:spAutoFit/>
          </a:bodyPr>
          <a:lstStyle/>
          <a:p>
            <a:pPr marL="0" marR="0" lvl="0" indent="0" algn="just" defTabSz="414762" rtl="0" eaLnBrk="1" fontAlgn="auto" latinLnBrk="0" hangingPunct="1">
              <a:lnSpc>
                <a:spcPct val="100000"/>
              </a:lnSpc>
              <a:spcBef>
                <a:spcPts val="0"/>
              </a:spcBef>
              <a:spcAft>
                <a:spcPts val="0"/>
              </a:spcAft>
              <a:buClrTx/>
              <a:buSzTx/>
              <a:buFontTx/>
              <a:buNone/>
              <a:tabLst/>
              <a:defRPr/>
            </a:pPr>
            <a:endParaRPr kumimoji="0" lang="fr-FR" sz="1271" b="0" i="0" u="none" strike="noStrike" kern="1200" cap="none" spc="0" normalizeH="0" baseline="0" noProof="0" dirty="0">
              <a:ln>
                <a:noFill/>
              </a:ln>
              <a:solidFill>
                <a:prstClr val="black"/>
              </a:solidFill>
              <a:effectLst/>
              <a:uLnTx/>
              <a:uFillTx/>
              <a:latin typeface="Marianne" panose="02000000000000000000" pitchFamily="2" charset="0"/>
              <a:ea typeface="+mn-ea"/>
              <a:cs typeface="+mn-cs"/>
            </a:endParaRPr>
          </a:p>
        </p:txBody>
      </p:sp>
      <p:sp>
        <p:nvSpPr>
          <p:cNvPr id="10" name="Rectangle 9">
            <a:extLst>
              <a:ext uri="{FF2B5EF4-FFF2-40B4-BE49-F238E27FC236}">
                <a16:creationId xmlns:a16="http://schemas.microsoft.com/office/drawing/2014/main" id="{D654B215-2A0C-E94E-9863-032F21A81987}"/>
              </a:ext>
            </a:extLst>
          </p:cNvPr>
          <p:cNvSpPr/>
          <p:nvPr/>
        </p:nvSpPr>
        <p:spPr>
          <a:xfrm>
            <a:off x="2895053" y="3263959"/>
            <a:ext cx="6306647" cy="1754326"/>
          </a:xfrm>
          <a:prstGeom prst="rect">
            <a:avLst/>
          </a:prstGeom>
        </p:spPr>
        <p:txBody>
          <a:bodyPr wrap="square">
            <a:spAutoFit/>
          </a:bodyPr>
          <a:lstStyle/>
          <a:p>
            <a:pPr marL="0" marR="0" lvl="0" indent="0" algn="ctr" defTabSz="829502" rtl="0" eaLnBrk="1" fontAlgn="auto" latinLnBrk="0" hangingPunct="1">
              <a:lnSpc>
                <a:spcPct val="100000"/>
              </a:lnSpc>
              <a:spcBef>
                <a:spcPts val="0"/>
              </a:spcBef>
              <a:spcAft>
                <a:spcPts val="0"/>
              </a:spcAft>
              <a:buClrTx/>
              <a:buSzTx/>
              <a:buFontTx/>
              <a:buNone/>
              <a:tabLst/>
              <a:defRPr/>
            </a:pPr>
            <a:r>
              <a:rPr kumimoji="0" lang="fr-FR" sz="5400" b="1" i="0" u="none" strike="noStrike" kern="0" cap="none" spc="0" normalizeH="0" noProof="0" dirty="0">
                <a:ln>
                  <a:noFill/>
                </a:ln>
                <a:solidFill>
                  <a:srgbClr val="FFFFFF"/>
                </a:solidFill>
                <a:effectLst/>
                <a:uLnTx/>
                <a:uFillTx/>
                <a:latin typeface="Marianne"/>
                <a:ea typeface="+mn-ea"/>
                <a:cs typeface="+mn-cs"/>
              </a:rPr>
              <a:t>Synthèse des dispositifs ouverts</a:t>
            </a:r>
            <a:endParaRPr kumimoji="0" lang="fr-FR" sz="5400" b="1" i="0" u="none" strike="noStrike" kern="0" cap="none" spc="0" normalizeH="0" baseline="0" noProof="0" dirty="0">
              <a:ln>
                <a:noFill/>
              </a:ln>
              <a:solidFill>
                <a:srgbClr val="FFFFFF"/>
              </a:solidFill>
              <a:effectLst/>
              <a:uLnTx/>
              <a:uFillTx/>
              <a:latin typeface="Marianne"/>
              <a:ea typeface="+mn-ea"/>
              <a:cs typeface="+mn-cs"/>
            </a:endParaRPr>
          </a:p>
        </p:txBody>
      </p:sp>
      <p:sp>
        <p:nvSpPr>
          <p:cNvPr id="5" name="ZoneTexte 4"/>
          <p:cNvSpPr txBox="1"/>
          <p:nvPr/>
        </p:nvSpPr>
        <p:spPr>
          <a:xfrm>
            <a:off x="5035061" y="5468701"/>
            <a:ext cx="2026632" cy="315792"/>
          </a:xfrm>
          <a:prstGeom prst="rect">
            <a:avLst/>
          </a:prstGeom>
          <a:noFill/>
        </p:spPr>
        <p:txBody>
          <a:bodyPr wrap="square" rtlCol="0">
            <a:spAutoFit/>
          </a:bodyPr>
          <a:lstStyle/>
          <a:p>
            <a:pPr marL="0" marR="0" lvl="0" indent="0" algn="ctr" defTabSz="414762" rtl="0" eaLnBrk="1" fontAlgn="auto" latinLnBrk="0" hangingPunct="1">
              <a:lnSpc>
                <a:spcPct val="100000"/>
              </a:lnSpc>
              <a:spcBef>
                <a:spcPts val="0"/>
              </a:spcBef>
              <a:spcAft>
                <a:spcPts val="0"/>
              </a:spcAft>
              <a:buClrTx/>
              <a:buSzTx/>
              <a:buFontTx/>
              <a:buNone/>
              <a:tabLst/>
              <a:defRPr/>
            </a:pPr>
            <a:r>
              <a:rPr kumimoji="0" lang="fr-FR" sz="1452" b="0" i="0" u="none" strike="noStrike" kern="1200" cap="none" spc="0" normalizeH="0" baseline="0" noProof="0" dirty="0">
                <a:ln>
                  <a:noFill/>
                </a:ln>
                <a:solidFill>
                  <a:srgbClr val="FFFFFF"/>
                </a:solidFill>
                <a:effectLst/>
                <a:uLnTx/>
                <a:uFillTx/>
                <a:latin typeface="Marianne"/>
                <a:ea typeface="+mn-ea"/>
                <a:cs typeface="+mn-cs"/>
              </a:rPr>
              <a:t>Mars 2024</a:t>
            </a:r>
          </a:p>
        </p:txBody>
      </p:sp>
      <p:sp>
        <p:nvSpPr>
          <p:cNvPr id="7" name="Espace réservé du numéro de diapositive 6"/>
          <p:cNvSpPr>
            <a:spLocks noGrp="1"/>
          </p:cNvSpPr>
          <p:nvPr>
            <p:ph type="sldNum" sz="quarter" idx="4"/>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733122C9-A0B9-462F-8757-0847AD287B63}" type="slidenum">
              <a:rPr kumimoji="0" lang="fr-FR" sz="1000" b="1" i="0" u="none" strike="noStrike" kern="1200" cap="none" spc="0" normalizeH="0" baseline="0" noProof="0" smtClean="0">
                <a:ln>
                  <a:noFill/>
                </a:ln>
                <a:solidFill>
                  <a:srgbClr val="000000"/>
                </a:solidFill>
                <a:effectLst/>
                <a:uLnTx/>
                <a:uFillTx/>
                <a:latin typeface="Marianne" panose="02000000000000000000" pitchFamily="2" charset="0"/>
                <a:ea typeface="+mn-ea"/>
                <a:cs typeface="+mn-cs"/>
              </a:rPr>
              <a:pPr marL="0" marR="0" lvl="0" indent="0" algn="r" defTabSz="1219170" rtl="0" eaLnBrk="1" fontAlgn="auto" latinLnBrk="0" hangingPunct="1">
                <a:lnSpc>
                  <a:spcPct val="100000"/>
                </a:lnSpc>
                <a:spcBef>
                  <a:spcPts val="0"/>
                </a:spcBef>
                <a:spcAft>
                  <a:spcPts val="0"/>
                </a:spcAft>
                <a:buClrTx/>
                <a:buSzTx/>
                <a:buFontTx/>
                <a:buNone/>
                <a:tabLst/>
                <a:defRPr/>
              </a:pPr>
              <a:t>1</a:t>
            </a:fld>
            <a:endParaRPr kumimoji="0" lang="fr-FR" sz="1000" b="1" i="0" u="none" strike="noStrike" kern="1200" cap="none" spc="0" normalizeH="0" baseline="0" noProof="0" dirty="0">
              <a:ln>
                <a:noFill/>
              </a:ln>
              <a:solidFill>
                <a:srgbClr val="000000"/>
              </a:solidFill>
              <a:effectLst/>
              <a:uLnTx/>
              <a:uFillTx/>
              <a:latin typeface="Marianne" panose="02000000000000000000" pitchFamily="2" charset="0"/>
              <a:ea typeface="+mn-ea"/>
              <a:cs typeface="+mn-cs"/>
            </a:endParaRPr>
          </a:p>
        </p:txBody>
      </p:sp>
      <p:sp>
        <p:nvSpPr>
          <p:cNvPr id="8" name="ZoneTexte 7"/>
          <p:cNvSpPr txBox="1"/>
          <p:nvPr/>
        </p:nvSpPr>
        <p:spPr>
          <a:xfrm>
            <a:off x="8016546" y="619287"/>
            <a:ext cx="3648405" cy="297454"/>
          </a:xfrm>
          <a:prstGeom prst="rect">
            <a:avLst/>
          </a:prstGeom>
          <a:noFill/>
        </p:spPr>
        <p:txBody>
          <a:bodyPr wrap="square" rtlCol="0">
            <a:spAutoFit/>
          </a:bodyPr>
          <a:lstStyle/>
          <a:p>
            <a:pPr marL="0" marR="0" lvl="0" indent="0" algn="r" defTabSz="1219170" rtl="0" eaLnBrk="1" fontAlgn="auto" latinLnBrk="0" hangingPunct="1">
              <a:lnSpc>
                <a:spcPct val="100000"/>
              </a:lnSpc>
              <a:spcBef>
                <a:spcPts val="0"/>
              </a:spcBef>
              <a:spcAft>
                <a:spcPts val="0"/>
              </a:spcAft>
              <a:buClrTx/>
              <a:buSzTx/>
              <a:buFontTx/>
              <a:buNone/>
              <a:tabLst/>
              <a:defRPr/>
            </a:pPr>
            <a:r>
              <a:rPr kumimoji="0" lang="fr-FR" sz="1333" b="1" i="0" u="none" strike="noStrike" kern="1200" cap="none" spc="0" normalizeH="0" baseline="0" noProof="0" dirty="0">
                <a:ln>
                  <a:noFill/>
                </a:ln>
                <a:solidFill>
                  <a:srgbClr val="000000"/>
                </a:solidFill>
                <a:effectLst/>
                <a:uLnTx/>
                <a:uFillTx/>
                <a:latin typeface="Marianne"/>
                <a:ea typeface="+mn-ea"/>
                <a:cs typeface="+mn-cs"/>
              </a:rPr>
              <a:t>Secrétariat général pour l’investissement</a:t>
            </a:r>
          </a:p>
        </p:txBody>
      </p:sp>
    </p:spTree>
    <p:extLst>
      <p:ext uri="{BB962C8B-B14F-4D97-AF65-F5344CB8AC3E}">
        <p14:creationId xmlns:p14="http://schemas.microsoft.com/office/powerpoint/2010/main" val="1496989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10</a:t>
            </a:fld>
            <a:endParaRPr lang="fr-FR" dirty="0"/>
          </a:p>
        </p:txBody>
      </p:sp>
      <p:sp>
        <p:nvSpPr>
          <p:cNvPr id="5" name="Espace réservé du pied de page 4"/>
          <p:cNvSpPr>
            <a:spLocks noGrp="1"/>
          </p:cNvSpPr>
          <p:nvPr>
            <p:ph type="ftr" sz="quarter" idx="3"/>
          </p:nvPr>
        </p:nvSpPr>
        <p:spPr/>
        <p:txBody>
          <a:bodyPr/>
          <a:lstStyle/>
          <a:p>
            <a:r>
              <a:rPr lang="fr-FR"/>
              <a:t>Secrétariat général pour l’investissement </a:t>
            </a:r>
            <a:endParaRPr lang="fr-FR" dirty="0"/>
          </a:p>
        </p:txBody>
      </p:sp>
      <p:sp>
        <p:nvSpPr>
          <p:cNvPr id="10" name="Titre 3"/>
          <p:cNvSpPr txBox="1">
            <a:spLocks/>
          </p:cNvSpPr>
          <p:nvPr/>
        </p:nvSpPr>
        <p:spPr>
          <a:xfrm>
            <a:off x="431797" y="1123244"/>
            <a:ext cx="11233151" cy="515775"/>
          </a:xfrm>
          <a:prstGeom prst="rect">
            <a:avLst/>
          </a:prstGeom>
          <a:solidFill>
            <a:srgbClr val="00008A"/>
          </a:solidFill>
        </p:spPr>
        <p:txBody>
          <a:bodyPr vert="horz" lIns="91440" tIns="45720" rIns="91440" bIns="45720" rtlCol="0" anchor="ctr">
            <a:normAutofit/>
          </a:bodyPr>
          <a:lstStyle>
            <a:lvl1pPr marL="19050" indent="0" algn="l" defTabSz="1219170" rtl="0" eaLnBrk="1" latinLnBrk="0" hangingPunct="1">
              <a:lnSpc>
                <a:spcPct val="90000"/>
              </a:lnSpc>
              <a:spcBef>
                <a:spcPct val="0"/>
              </a:spcBef>
              <a:buNone/>
              <a:tabLst/>
              <a:defRPr sz="3333" b="1" kern="1200">
                <a:solidFill>
                  <a:schemeClr val="bg1"/>
                </a:solidFill>
                <a:latin typeface="Marianne" panose="02000000000000000000" pitchFamily="2" charset="0"/>
                <a:ea typeface="+mj-ea"/>
                <a:cs typeface="+mj-cs"/>
              </a:defRPr>
            </a:lvl1pPr>
          </a:lstStyle>
          <a:p>
            <a:r>
              <a:rPr lang="fr-FR" sz="2000" dirty="0"/>
              <a:t>Sciences humaines et sociales</a:t>
            </a:r>
          </a:p>
        </p:txBody>
      </p:sp>
      <p:graphicFrame>
        <p:nvGraphicFramePr>
          <p:cNvPr id="4" name="Tableau 3"/>
          <p:cNvGraphicFramePr>
            <a:graphicFrameLocks noGrp="1"/>
          </p:cNvGraphicFramePr>
          <p:nvPr>
            <p:extLst>
              <p:ext uri="{D42A27DB-BD31-4B8C-83A1-F6EECF244321}">
                <p14:modId xmlns:p14="http://schemas.microsoft.com/office/powerpoint/2010/main" val="1386476301"/>
              </p:ext>
            </p:extLst>
          </p:nvPr>
        </p:nvGraphicFramePr>
        <p:xfrm>
          <a:off x="431797" y="1930747"/>
          <a:ext cx="11233151" cy="1795864"/>
        </p:xfrm>
        <a:graphic>
          <a:graphicData uri="http://schemas.openxmlformats.org/drawingml/2006/table">
            <a:tbl>
              <a:tblPr firstRow="1" bandRow="1">
                <a:tableStyleId>{21E4AEA4-8DFA-4A89-87EB-49C32662AFE0}</a:tableStyleId>
              </a:tblPr>
              <a:tblGrid>
                <a:gridCol w="1498713">
                  <a:extLst>
                    <a:ext uri="{9D8B030D-6E8A-4147-A177-3AD203B41FA5}">
                      <a16:colId xmlns:a16="http://schemas.microsoft.com/office/drawing/2014/main" val="4093806636"/>
                    </a:ext>
                  </a:extLst>
                </a:gridCol>
                <a:gridCol w="1248242">
                  <a:extLst>
                    <a:ext uri="{9D8B030D-6E8A-4147-A177-3AD203B41FA5}">
                      <a16:colId xmlns:a16="http://schemas.microsoft.com/office/drawing/2014/main" val="1293518679"/>
                    </a:ext>
                  </a:extLst>
                </a:gridCol>
                <a:gridCol w="5442732">
                  <a:extLst>
                    <a:ext uri="{9D8B030D-6E8A-4147-A177-3AD203B41FA5}">
                      <a16:colId xmlns:a16="http://schemas.microsoft.com/office/drawing/2014/main" val="79290757"/>
                    </a:ext>
                  </a:extLst>
                </a:gridCol>
                <a:gridCol w="1799770">
                  <a:extLst>
                    <a:ext uri="{9D8B030D-6E8A-4147-A177-3AD203B41FA5}">
                      <a16:colId xmlns:a16="http://schemas.microsoft.com/office/drawing/2014/main" val="751351603"/>
                    </a:ext>
                  </a:extLst>
                </a:gridCol>
                <a:gridCol w="1243694">
                  <a:extLst>
                    <a:ext uri="{9D8B030D-6E8A-4147-A177-3AD203B41FA5}">
                      <a16:colId xmlns:a16="http://schemas.microsoft.com/office/drawing/2014/main" val="2084191081"/>
                    </a:ext>
                  </a:extLst>
                </a:gridCol>
              </a:tblGrid>
              <a:tr h="338045">
                <a:tc>
                  <a:txBody>
                    <a:bodyPr/>
                    <a:lstStyle/>
                    <a:p>
                      <a:r>
                        <a:rPr lang="fr-FR" sz="1200" dirty="0"/>
                        <a:t>AAP</a:t>
                      </a:r>
                    </a:p>
                  </a:txBody>
                  <a:tcPr anchor="ctr"/>
                </a:tc>
                <a:tc>
                  <a:txBody>
                    <a:bodyPr/>
                    <a:lstStyle/>
                    <a:p>
                      <a:r>
                        <a:rPr lang="fr-FR" sz="1200" dirty="0"/>
                        <a:t>Clôture</a:t>
                      </a:r>
                    </a:p>
                  </a:txBody>
                  <a:tcPr anchor="ctr"/>
                </a:tc>
                <a:tc>
                  <a:txBody>
                    <a:bodyPr/>
                    <a:lstStyle/>
                    <a:p>
                      <a:r>
                        <a:rPr lang="fr-FR" sz="1200" dirty="0"/>
                        <a:t>Description</a:t>
                      </a:r>
                    </a:p>
                  </a:txBody>
                  <a:tcPr anchor="ctr"/>
                </a:tc>
                <a:tc>
                  <a:txBody>
                    <a:bodyPr/>
                    <a:lstStyle/>
                    <a:p>
                      <a:r>
                        <a:rPr lang="fr-FR" sz="1200" dirty="0"/>
                        <a:t>Bénéficiaires</a:t>
                      </a:r>
                    </a:p>
                  </a:txBody>
                  <a:tcPr anchor="ctr"/>
                </a:tc>
                <a:tc>
                  <a:txBody>
                    <a:bodyPr/>
                    <a:lstStyle/>
                    <a:p>
                      <a:r>
                        <a:rPr lang="fr-FR" sz="1200" dirty="0"/>
                        <a:t>Opérateurs</a:t>
                      </a:r>
                    </a:p>
                  </a:txBody>
                  <a:tcPr anchor="ctr"/>
                </a:tc>
                <a:extLst>
                  <a:ext uri="{0D108BD9-81ED-4DB2-BD59-A6C34878D82A}">
                    <a16:rowId xmlns:a16="http://schemas.microsoft.com/office/drawing/2014/main" val="1379386460"/>
                  </a:ext>
                </a:extLst>
              </a:tr>
              <a:tr h="1457819">
                <a:tc>
                  <a:txBody>
                    <a:bodyPr/>
                    <a:lstStyle/>
                    <a:p>
                      <a:pPr marL="0" indent="0" algn="l" defTabSz="1219170" rtl="0" eaLnBrk="1" latinLnBrk="0" hangingPunct="1">
                        <a:buFontTx/>
                        <a:buNone/>
                        <a:tabLst>
                          <a:tab pos="0" algn="l"/>
                        </a:tabLst>
                      </a:pPr>
                      <a:r>
                        <a:rPr lang="fr-FR" sz="1100" kern="1200" dirty="0">
                          <a:solidFill>
                            <a:schemeClr val="dk1"/>
                          </a:solidFill>
                          <a:latin typeface="+mn-lt"/>
                          <a:ea typeface="+mn-ea"/>
                          <a:cs typeface="+mn-cs"/>
                        </a:rPr>
                        <a:t>AMI « Programmes de recherche en sciences humaines et sociales »</a:t>
                      </a:r>
                    </a:p>
                  </a:txBody>
                  <a:tcPr anchor="ctr"/>
                </a:tc>
                <a:tc>
                  <a:txBody>
                    <a:bodyPr/>
                    <a:lstStyle/>
                    <a:p>
                      <a:pPr marL="0" algn="l" defTabSz="1219170" rtl="0" eaLnBrk="1" latinLnBrk="0" hangingPunct="1"/>
                      <a:r>
                        <a:rPr lang="fr-FR" sz="1100" kern="1200" dirty="0">
                          <a:solidFill>
                            <a:schemeClr val="dk1"/>
                          </a:solidFill>
                          <a:latin typeface="+mn-lt"/>
                          <a:ea typeface="+mn-ea"/>
                          <a:cs typeface="+mn-cs"/>
                        </a:rPr>
                        <a:t>01/10/2024</a:t>
                      </a:r>
                    </a:p>
                  </a:txBody>
                  <a:tcPr anchor="ctr"/>
                </a:tc>
                <a:tc>
                  <a:txBody>
                    <a:bodyPr/>
                    <a:lstStyle/>
                    <a:p>
                      <a:pPr marL="0" algn="l" defTabSz="1219170" rtl="0" eaLnBrk="1" fontAlgn="b" latinLnBrk="0" hangingPunct="1"/>
                      <a:r>
                        <a:rPr lang="fr-FR" sz="1100" kern="1200" dirty="0">
                          <a:solidFill>
                            <a:schemeClr val="dk1"/>
                          </a:solidFill>
                          <a:latin typeface="+mn-lt"/>
                          <a:ea typeface="+mn-ea"/>
                          <a:cs typeface="+mn-cs"/>
                        </a:rPr>
                        <a:t>Renforcer les SHS pour qu’elles se positionnent sur des programmes ambitieux autour de thématiques scientifiques prioritaires d’intérêt majeur pour l’État. Grâce à ces programmes d’excellence associant recherche, innovation et rayonnement international, les savoirs produits par les SHS pourront ainsi être pleinement mobilisés pour éclairer les décisions publiques ou privées et pour accompagner l’innovation de rupture. Ils contribueront à répondre aux grandes questions sociétales, géopolitiques, climatiques ou culturelles. </a:t>
                      </a:r>
                    </a:p>
                  </a:txBody>
                  <a:tcPr marL="9525" marR="9525" marT="9525" marB="0" anchor="ctr"/>
                </a:tc>
                <a:tc>
                  <a:txBody>
                    <a:bodyPr/>
                    <a:lstStyle/>
                    <a:p>
                      <a:pPr marL="0" algn="l" defTabSz="1219170" rtl="0" eaLnBrk="1" fontAlgn="b" latinLnBrk="0" hangingPunct="1"/>
                      <a:r>
                        <a:rPr lang="fr-FR" sz="1100" kern="1200" dirty="0">
                          <a:solidFill>
                            <a:schemeClr val="dk1"/>
                          </a:solidFill>
                          <a:latin typeface="+mn-lt"/>
                          <a:ea typeface="+mn-ea"/>
                          <a:cs typeface="+mn-cs"/>
                        </a:rPr>
                        <a:t>Etablissements français de recherche</a:t>
                      </a:r>
                    </a:p>
                    <a:p>
                      <a:pPr marL="0" algn="l" defTabSz="1219170" rtl="0" eaLnBrk="1" fontAlgn="b" latinLnBrk="0" hangingPunct="1"/>
                      <a:endParaRPr lang="fr-FR" sz="1100" kern="1200" dirty="0">
                        <a:solidFill>
                          <a:schemeClr val="dk1"/>
                        </a:solidFill>
                        <a:latin typeface="+mn-lt"/>
                        <a:ea typeface="+mn-ea"/>
                        <a:cs typeface="+mn-cs"/>
                      </a:endParaRPr>
                    </a:p>
                    <a:p>
                      <a:pPr marL="0" marR="0" lvl="0" indent="0" algn="l" defTabSz="1219170" rtl="0" eaLnBrk="1" fontAlgn="b" latinLnBrk="0" hangingPunct="1">
                        <a:lnSpc>
                          <a:spcPct val="100000"/>
                        </a:lnSpc>
                        <a:spcBef>
                          <a:spcPts val="0"/>
                        </a:spcBef>
                        <a:spcAft>
                          <a:spcPts val="0"/>
                        </a:spcAft>
                        <a:buClrTx/>
                        <a:buSzTx/>
                        <a:buFontTx/>
                        <a:buNone/>
                        <a:tabLst/>
                        <a:defRPr/>
                      </a:pPr>
                      <a:r>
                        <a:rPr lang="fr-FR" sz="1100" kern="1200" dirty="0">
                          <a:solidFill>
                            <a:schemeClr val="dk1"/>
                          </a:solidFill>
                          <a:latin typeface="+mn-lt"/>
                          <a:ea typeface="+mn-ea"/>
                          <a:cs typeface="+mn-cs"/>
                        </a:rPr>
                        <a:t> </a:t>
                      </a:r>
                      <a:r>
                        <a:rPr lang="fr-FR" sz="1100" kern="1200" dirty="0" err="1">
                          <a:solidFill>
                            <a:schemeClr val="dk1"/>
                          </a:solidFill>
                          <a:latin typeface="+mn-lt"/>
                          <a:ea typeface="+mn-ea"/>
                          <a:cs typeface="+mn-cs"/>
                        </a:rPr>
                        <a:t>Individuel|Consortium</a:t>
                      </a:r>
                      <a:endParaRPr lang="fr-FR" sz="1100" kern="1200" dirty="0">
                        <a:solidFill>
                          <a:schemeClr val="dk1"/>
                        </a:solidFill>
                        <a:latin typeface="+mn-lt"/>
                        <a:ea typeface="+mn-ea"/>
                        <a:cs typeface="+mn-cs"/>
                      </a:endParaRPr>
                    </a:p>
                  </a:txBody>
                  <a:tcPr marL="9525" marR="9525" marT="9525" marB="0" anchor="ctr"/>
                </a:tc>
                <a:tc>
                  <a:txBody>
                    <a:bodyPr/>
                    <a:lstStyle/>
                    <a:p>
                      <a:pPr marL="0" algn="l" defTabSz="1219170" rtl="0" eaLnBrk="1" latinLnBrk="0" hangingPunct="1"/>
                      <a:r>
                        <a:rPr lang="fr-FR" sz="1100" kern="1200" dirty="0">
                          <a:solidFill>
                            <a:schemeClr val="dk1"/>
                          </a:solidFill>
                          <a:latin typeface="+mn-lt"/>
                          <a:ea typeface="+mn-ea"/>
                          <a:cs typeface="+mn-cs"/>
                        </a:rPr>
                        <a:t>ANR</a:t>
                      </a:r>
                    </a:p>
                    <a:p>
                      <a:pPr marL="0" algn="l" defTabSz="1219170" rtl="0" eaLnBrk="1" latinLnBrk="0" hangingPunct="1"/>
                      <a:r>
                        <a:rPr lang="fr-FR" sz="900" dirty="0">
                          <a:hlinkClick r:id="rId2"/>
                        </a:rPr>
                        <a:t>"Programmes de recherche en sciences humaines et sociales" - Appel à manifestation d’</a:t>
                      </a:r>
                      <a:r>
                        <a:rPr lang="fr-FR" sz="900" dirty="0" err="1">
                          <a:hlinkClick r:id="rId2"/>
                        </a:rPr>
                        <a:t>interet</a:t>
                      </a:r>
                      <a:r>
                        <a:rPr lang="fr-FR" sz="900" dirty="0">
                          <a:hlinkClick r:id="rId2"/>
                        </a:rPr>
                        <a:t> 2024 | ANR</a:t>
                      </a:r>
                      <a:endParaRPr lang="fr-FR" sz="900" kern="1200" baseline="0" dirty="0">
                        <a:solidFill>
                          <a:schemeClr val="dk1"/>
                        </a:solidFill>
                        <a:latin typeface="+mn-lt"/>
                        <a:ea typeface="+mn-ea"/>
                        <a:cs typeface="+mn-cs"/>
                      </a:endParaRPr>
                    </a:p>
                  </a:txBody>
                  <a:tcPr anchor="ctr"/>
                </a:tc>
                <a:extLst>
                  <a:ext uri="{0D108BD9-81ED-4DB2-BD59-A6C34878D82A}">
                    <a16:rowId xmlns:a16="http://schemas.microsoft.com/office/drawing/2014/main" val="488254609"/>
                  </a:ext>
                </a:extLst>
              </a:tr>
            </a:tbl>
          </a:graphicData>
        </a:graphic>
      </p:graphicFrame>
    </p:spTree>
    <p:extLst>
      <p:ext uri="{BB962C8B-B14F-4D97-AF65-F5344CB8AC3E}">
        <p14:creationId xmlns:p14="http://schemas.microsoft.com/office/powerpoint/2010/main" val="3052001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11</a:t>
            </a:fld>
            <a:endParaRPr lang="fr-FR" dirty="0"/>
          </a:p>
        </p:txBody>
      </p:sp>
      <p:sp>
        <p:nvSpPr>
          <p:cNvPr id="5" name="Espace réservé du pied de page 4"/>
          <p:cNvSpPr>
            <a:spLocks noGrp="1"/>
          </p:cNvSpPr>
          <p:nvPr>
            <p:ph type="ftr" sz="quarter" idx="3"/>
          </p:nvPr>
        </p:nvSpPr>
        <p:spPr/>
        <p:txBody>
          <a:bodyPr/>
          <a:lstStyle/>
          <a:p>
            <a:r>
              <a:rPr lang="fr-FR" dirty="0"/>
              <a:t>Secrétariat général pour l’investissement </a:t>
            </a:r>
          </a:p>
        </p:txBody>
      </p:sp>
      <p:sp>
        <p:nvSpPr>
          <p:cNvPr id="10" name="Titre 3"/>
          <p:cNvSpPr txBox="1">
            <a:spLocks/>
          </p:cNvSpPr>
          <p:nvPr/>
        </p:nvSpPr>
        <p:spPr>
          <a:xfrm>
            <a:off x="431799" y="890757"/>
            <a:ext cx="11233151" cy="371986"/>
          </a:xfrm>
          <a:prstGeom prst="rect">
            <a:avLst/>
          </a:prstGeom>
          <a:solidFill>
            <a:srgbClr val="00008A"/>
          </a:solidFill>
        </p:spPr>
        <p:txBody>
          <a:bodyPr vert="horz" lIns="91440" tIns="45720" rIns="91440" bIns="45720" rtlCol="0" anchor="ctr">
            <a:normAutofit/>
          </a:bodyPr>
          <a:lstStyle>
            <a:lvl1pPr marL="19050" indent="0" algn="l" defTabSz="1219170" rtl="0" eaLnBrk="1" latinLnBrk="0" hangingPunct="1">
              <a:lnSpc>
                <a:spcPct val="90000"/>
              </a:lnSpc>
              <a:spcBef>
                <a:spcPct val="0"/>
              </a:spcBef>
              <a:buNone/>
              <a:tabLst/>
              <a:defRPr sz="3333" b="1" kern="1200">
                <a:solidFill>
                  <a:schemeClr val="bg1"/>
                </a:solidFill>
                <a:latin typeface="Marianne" panose="02000000000000000000" pitchFamily="2" charset="0"/>
                <a:ea typeface="+mj-ea"/>
                <a:cs typeface="+mj-cs"/>
              </a:defRPr>
            </a:lvl1pPr>
          </a:lstStyle>
          <a:p>
            <a:r>
              <a:rPr lang="fr-FR" sz="2000" dirty="0"/>
              <a:t>Structurel / Multithématique</a:t>
            </a:r>
          </a:p>
        </p:txBody>
      </p:sp>
      <p:graphicFrame>
        <p:nvGraphicFramePr>
          <p:cNvPr id="12" name="Tableau 11"/>
          <p:cNvGraphicFramePr>
            <a:graphicFrameLocks noGrp="1"/>
          </p:cNvGraphicFramePr>
          <p:nvPr>
            <p:extLst>
              <p:ext uri="{D42A27DB-BD31-4B8C-83A1-F6EECF244321}">
                <p14:modId xmlns:p14="http://schemas.microsoft.com/office/powerpoint/2010/main" val="674281239"/>
              </p:ext>
            </p:extLst>
          </p:nvPr>
        </p:nvGraphicFramePr>
        <p:xfrm>
          <a:off x="431799" y="1412852"/>
          <a:ext cx="11233150" cy="3398520"/>
        </p:xfrm>
        <a:graphic>
          <a:graphicData uri="http://schemas.openxmlformats.org/drawingml/2006/table">
            <a:tbl>
              <a:tblPr firstRow="1" bandRow="1">
                <a:tableStyleId>{21E4AEA4-8DFA-4A89-87EB-49C32662AFE0}</a:tableStyleId>
              </a:tblPr>
              <a:tblGrid>
                <a:gridCol w="2003045">
                  <a:extLst>
                    <a:ext uri="{9D8B030D-6E8A-4147-A177-3AD203B41FA5}">
                      <a16:colId xmlns:a16="http://schemas.microsoft.com/office/drawing/2014/main" val="166867515"/>
                    </a:ext>
                  </a:extLst>
                </a:gridCol>
                <a:gridCol w="1114112">
                  <a:extLst>
                    <a:ext uri="{9D8B030D-6E8A-4147-A177-3AD203B41FA5}">
                      <a16:colId xmlns:a16="http://schemas.microsoft.com/office/drawing/2014/main" val="2592849103"/>
                    </a:ext>
                  </a:extLst>
                </a:gridCol>
                <a:gridCol w="1041149">
                  <a:extLst>
                    <a:ext uri="{9D8B030D-6E8A-4147-A177-3AD203B41FA5}">
                      <a16:colId xmlns:a16="http://schemas.microsoft.com/office/drawing/2014/main" val="1890357194"/>
                    </a:ext>
                  </a:extLst>
                </a:gridCol>
                <a:gridCol w="3856776">
                  <a:extLst>
                    <a:ext uri="{9D8B030D-6E8A-4147-A177-3AD203B41FA5}">
                      <a16:colId xmlns:a16="http://schemas.microsoft.com/office/drawing/2014/main" val="3113148329"/>
                    </a:ext>
                  </a:extLst>
                </a:gridCol>
                <a:gridCol w="1991763">
                  <a:extLst>
                    <a:ext uri="{9D8B030D-6E8A-4147-A177-3AD203B41FA5}">
                      <a16:colId xmlns:a16="http://schemas.microsoft.com/office/drawing/2014/main" val="3378506407"/>
                    </a:ext>
                  </a:extLst>
                </a:gridCol>
                <a:gridCol w="1226305">
                  <a:extLst>
                    <a:ext uri="{9D8B030D-6E8A-4147-A177-3AD203B41FA5}">
                      <a16:colId xmlns:a16="http://schemas.microsoft.com/office/drawing/2014/main" val="2672660436"/>
                    </a:ext>
                  </a:extLst>
                </a:gridCol>
              </a:tblGrid>
              <a:tr h="245090">
                <a:tc>
                  <a:txBody>
                    <a:bodyPr/>
                    <a:lstStyle/>
                    <a:p>
                      <a:r>
                        <a:rPr lang="fr-FR" sz="1200" dirty="0"/>
                        <a:t>AAP</a:t>
                      </a:r>
                    </a:p>
                  </a:txBody>
                  <a:tcPr/>
                </a:tc>
                <a:tc>
                  <a:txBody>
                    <a:bodyPr/>
                    <a:lstStyle/>
                    <a:p>
                      <a:r>
                        <a:rPr lang="fr-FR" sz="1200" dirty="0"/>
                        <a:t>Relèves</a:t>
                      </a:r>
                    </a:p>
                  </a:txBody>
                  <a:tcPr/>
                </a:tc>
                <a:tc>
                  <a:txBody>
                    <a:bodyPr/>
                    <a:lstStyle/>
                    <a:p>
                      <a:r>
                        <a:rPr lang="fr-FR" sz="1200" dirty="0"/>
                        <a:t>Clôture</a:t>
                      </a:r>
                    </a:p>
                  </a:txBody>
                  <a:tcPr/>
                </a:tc>
                <a:tc>
                  <a:txBody>
                    <a:bodyPr/>
                    <a:lstStyle/>
                    <a:p>
                      <a:r>
                        <a:rPr lang="fr-FR" sz="1200" dirty="0"/>
                        <a:t>Description</a:t>
                      </a:r>
                    </a:p>
                  </a:txBody>
                  <a:tcPr/>
                </a:tc>
                <a:tc>
                  <a:txBody>
                    <a:bodyPr/>
                    <a:lstStyle/>
                    <a:p>
                      <a:r>
                        <a:rPr lang="fr-FR" sz="1200" dirty="0"/>
                        <a:t>Bénéficiaires</a:t>
                      </a:r>
                    </a:p>
                  </a:txBody>
                  <a:tcPr/>
                </a:tc>
                <a:tc>
                  <a:txBody>
                    <a:bodyPr/>
                    <a:lstStyle/>
                    <a:p>
                      <a:r>
                        <a:rPr lang="fr-FR" sz="1200" dirty="0"/>
                        <a:t>Opérateurs</a:t>
                      </a:r>
                    </a:p>
                  </a:txBody>
                  <a:tcPr/>
                </a:tc>
                <a:extLst>
                  <a:ext uri="{0D108BD9-81ED-4DB2-BD59-A6C34878D82A}">
                    <a16:rowId xmlns:a16="http://schemas.microsoft.com/office/drawing/2014/main" val="2855643139"/>
                  </a:ext>
                </a:extLst>
              </a:tr>
              <a:tr h="830582">
                <a:tc>
                  <a:txBody>
                    <a:bodyPr/>
                    <a:lstStyle/>
                    <a:p>
                      <a:r>
                        <a:rPr lang="fr-FR" sz="1100" dirty="0"/>
                        <a:t>« i-Démo – soutien aux projets structurants de R&amp;D »</a:t>
                      </a:r>
                    </a:p>
                  </a:txBody>
                  <a:tcPr/>
                </a:tc>
                <a:tc>
                  <a:txBody>
                    <a:bodyPr/>
                    <a:lstStyle/>
                    <a:p>
                      <a:pPr marL="0" indent="0" algn="l" defTabSz="1219170" rtl="0" eaLnBrk="1" latinLnBrk="0" hangingPunct="1">
                        <a:buFontTx/>
                        <a:buNone/>
                        <a:tabLst>
                          <a:tab pos="0" algn="l"/>
                        </a:tabLst>
                      </a:pPr>
                      <a:endParaRPr lang="fr-FR" sz="1100" kern="1200" dirty="0">
                        <a:solidFill>
                          <a:schemeClr val="dk1"/>
                        </a:solidFill>
                        <a:latin typeface="+mn-lt"/>
                        <a:ea typeface="+mn-ea"/>
                        <a:cs typeface="+mn-cs"/>
                      </a:endParaRPr>
                    </a:p>
                    <a:p>
                      <a:pPr marL="0" indent="-285750" algn="l" defTabSz="1219170" rtl="0" eaLnBrk="1" latinLnBrk="0" hangingPunct="1">
                        <a:buFontTx/>
                        <a:buChar char="-"/>
                      </a:pPr>
                      <a:endParaRPr lang="fr-FR" sz="1100" kern="1200" dirty="0">
                        <a:solidFill>
                          <a:schemeClr val="dk1"/>
                        </a:solidFill>
                        <a:latin typeface="+mn-lt"/>
                        <a:ea typeface="+mn-ea"/>
                        <a:cs typeface="+mn-cs"/>
                      </a:endParaRPr>
                    </a:p>
                    <a:p>
                      <a:pPr marL="0" indent="-285750" algn="l" defTabSz="1219170" rtl="0" eaLnBrk="1" latinLnBrk="0" hangingPunct="1">
                        <a:buFont typeface="Arial" panose="020B0604020202020204" pitchFamily="34" charset="0"/>
                        <a:buChar char="•"/>
                      </a:pPr>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a:solidFill>
                            <a:schemeClr val="dk1"/>
                          </a:solidFill>
                          <a:latin typeface="+mn-lt"/>
                          <a:ea typeface="+mn-ea"/>
                          <a:cs typeface="+mn-cs"/>
                        </a:rPr>
                        <a:t>16/07/2024</a:t>
                      </a:r>
                    </a:p>
                  </a:txBody>
                  <a:tcPr/>
                </a:tc>
                <a:tc>
                  <a:txBody>
                    <a:bodyPr/>
                    <a:lstStyle/>
                    <a:p>
                      <a:pPr marL="0" algn="l" defTabSz="1219170" rtl="0" eaLnBrk="1" latinLnBrk="0" hangingPunct="1"/>
                      <a:r>
                        <a:rPr lang="fr-FR" sz="1100" kern="1200" dirty="0">
                          <a:solidFill>
                            <a:schemeClr val="dk1"/>
                          </a:solidFill>
                          <a:latin typeface="+mn-lt"/>
                          <a:ea typeface="+mn-ea"/>
                          <a:cs typeface="+mn-cs"/>
                        </a:rPr>
                        <a:t>Développer des entreprises industrielles et de services sur les marchés porteurs, créateurs de valeur et de compétitivité pour notre économie et contribuant aux transitions énergétiques, écologique et numérique.</a:t>
                      </a:r>
                    </a:p>
                    <a:p>
                      <a:pPr marL="0" algn="l" defTabSz="1219170" rtl="0" eaLnBrk="1" latinLnBrk="0" hangingPunct="1"/>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err="1">
                          <a:solidFill>
                            <a:schemeClr val="dk1"/>
                          </a:solidFill>
                          <a:latin typeface="+mn-lt"/>
                          <a:ea typeface="+mn-ea"/>
                          <a:cs typeface="+mn-cs"/>
                        </a:rPr>
                        <a:t>Startup|PME|Grande</a:t>
                      </a:r>
                      <a:r>
                        <a:rPr lang="fr-FR" sz="1100" kern="1200" dirty="0">
                          <a:solidFill>
                            <a:schemeClr val="dk1"/>
                          </a:solidFill>
                          <a:latin typeface="+mn-lt"/>
                          <a:ea typeface="+mn-ea"/>
                          <a:cs typeface="+mn-cs"/>
                        </a:rPr>
                        <a:t> </a:t>
                      </a:r>
                      <a:r>
                        <a:rPr lang="fr-FR" sz="1100" kern="1200" dirty="0" err="1">
                          <a:solidFill>
                            <a:schemeClr val="dk1"/>
                          </a:solidFill>
                          <a:latin typeface="+mn-lt"/>
                          <a:ea typeface="+mn-ea"/>
                          <a:cs typeface="+mn-cs"/>
                        </a:rPr>
                        <a:t>entreprise|Organisme</a:t>
                      </a:r>
                      <a:r>
                        <a:rPr lang="fr-FR" sz="1100" kern="1200" dirty="0">
                          <a:solidFill>
                            <a:schemeClr val="dk1"/>
                          </a:solidFill>
                          <a:latin typeface="+mn-lt"/>
                          <a:ea typeface="+mn-ea"/>
                          <a:cs typeface="+mn-cs"/>
                        </a:rPr>
                        <a:t> de </a:t>
                      </a:r>
                      <a:r>
                        <a:rPr lang="fr-FR" sz="1100" kern="1200" dirty="0" err="1">
                          <a:solidFill>
                            <a:schemeClr val="dk1"/>
                          </a:solidFill>
                          <a:latin typeface="+mn-lt"/>
                          <a:ea typeface="+mn-ea"/>
                          <a:cs typeface="+mn-cs"/>
                        </a:rPr>
                        <a:t>recherche|Entreprise</a:t>
                      </a:r>
                      <a:endParaRPr lang="fr-FR" sz="1100" kern="1200" dirty="0">
                        <a:solidFill>
                          <a:schemeClr val="dk1"/>
                        </a:solidFill>
                        <a:latin typeface="+mn-lt"/>
                        <a:ea typeface="+mn-ea"/>
                        <a:cs typeface="+mn-cs"/>
                      </a:endParaRPr>
                    </a:p>
                    <a:p>
                      <a:pPr marL="0" algn="l" defTabSz="1219170" rtl="0" eaLnBrk="1" latinLnBrk="0" hangingPunct="1"/>
                      <a:endParaRPr lang="fr-FR" sz="1100" kern="1200" dirty="0">
                        <a:solidFill>
                          <a:schemeClr val="dk1"/>
                        </a:solidFill>
                        <a:latin typeface="+mn-lt"/>
                        <a:ea typeface="+mn-ea"/>
                        <a:cs typeface="+mn-cs"/>
                      </a:endParaRPr>
                    </a:p>
                    <a:p>
                      <a:pPr marL="0" algn="l" defTabSz="1219170" rtl="0" eaLnBrk="1" latinLnBrk="0" hangingPunct="1"/>
                      <a:r>
                        <a:rPr lang="fr-FR" sz="1100" kern="1200" dirty="0" err="1">
                          <a:solidFill>
                            <a:schemeClr val="dk1"/>
                          </a:solidFill>
                          <a:latin typeface="+mn-lt"/>
                          <a:ea typeface="+mn-ea"/>
                          <a:cs typeface="+mn-cs"/>
                        </a:rPr>
                        <a:t>Individuel|Consortium</a:t>
                      </a:r>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a:solidFill>
                            <a:schemeClr val="dk1"/>
                          </a:solidFill>
                          <a:latin typeface="+mn-lt"/>
                          <a:ea typeface="+mn-ea"/>
                          <a:cs typeface="+mn-cs"/>
                        </a:rPr>
                        <a:t>Bpifrance</a:t>
                      </a:r>
                    </a:p>
                    <a:p>
                      <a:pPr marL="0" algn="l" defTabSz="1219170" rtl="0" eaLnBrk="1" latinLnBrk="0" hangingPunct="1"/>
                      <a:r>
                        <a:rPr lang="fr-FR" sz="900" dirty="0">
                          <a:hlinkClick r:id="rId2"/>
                        </a:rPr>
                        <a:t>Appel à projets i-Démo (bpifrance.fr)</a:t>
                      </a:r>
                      <a:endParaRPr lang="fr-FR" sz="900" kern="1200" baseline="0" dirty="0">
                        <a:solidFill>
                          <a:schemeClr val="dk1"/>
                        </a:solidFill>
                        <a:latin typeface="+mn-lt"/>
                        <a:ea typeface="+mn-ea"/>
                        <a:cs typeface="+mn-cs"/>
                      </a:endParaRPr>
                    </a:p>
                  </a:txBody>
                  <a:tcPr/>
                </a:tc>
                <a:extLst>
                  <a:ext uri="{0D108BD9-81ED-4DB2-BD59-A6C34878D82A}">
                    <a16:rowId xmlns:a16="http://schemas.microsoft.com/office/drawing/2014/main" val="2439569080"/>
                  </a:ext>
                </a:extLst>
              </a:tr>
              <a:tr h="830582">
                <a:tc>
                  <a:txBody>
                    <a:bodyPr/>
                    <a:lstStyle/>
                    <a:p>
                      <a:r>
                        <a:rPr lang="fr-FR" sz="1100" dirty="0"/>
                        <a:t>« Première Usine »</a:t>
                      </a:r>
                    </a:p>
                  </a:txBody>
                  <a:tcPr/>
                </a:tc>
                <a:tc>
                  <a:txBody>
                    <a:bodyPr/>
                    <a:lstStyle/>
                    <a:p>
                      <a:pPr marL="0" indent="0" algn="l" defTabSz="1219170" rtl="0" eaLnBrk="1" latinLnBrk="0" hangingPunct="1">
                        <a:buFontTx/>
                        <a:buNone/>
                        <a:tabLst>
                          <a:tab pos="0" algn="l"/>
                        </a:tabLst>
                      </a:pPr>
                      <a:r>
                        <a:rPr lang="fr-FR" sz="1100" kern="1200" dirty="0">
                          <a:solidFill>
                            <a:schemeClr val="dk1"/>
                          </a:solidFill>
                          <a:latin typeface="+mn-lt"/>
                          <a:ea typeface="+mn-ea"/>
                          <a:cs typeface="+mn-cs"/>
                        </a:rPr>
                        <a:t>11/09/2024</a:t>
                      </a:r>
                    </a:p>
                    <a:p>
                      <a:pPr marL="0" indent="0" algn="l" defTabSz="1219170" rtl="0" eaLnBrk="1" latinLnBrk="0" hangingPunct="1">
                        <a:buFontTx/>
                        <a:buNone/>
                        <a:tabLst>
                          <a:tab pos="0" algn="l"/>
                        </a:tabLst>
                      </a:pPr>
                      <a:r>
                        <a:rPr lang="fr-FR" sz="1100" kern="1200" dirty="0">
                          <a:solidFill>
                            <a:schemeClr val="dk1"/>
                          </a:solidFill>
                          <a:latin typeface="+mn-lt"/>
                          <a:ea typeface="+mn-ea"/>
                          <a:cs typeface="+mn-cs"/>
                        </a:rPr>
                        <a:t> xx/01/2025</a:t>
                      </a:r>
                    </a:p>
                    <a:p>
                      <a:pPr marL="0" indent="0" algn="l" defTabSz="1219170" rtl="0" eaLnBrk="1" latinLnBrk="0" hangingPunct="1">
                        <a:buFontTx/>
                        <a:buNone/>
                        <a:tabLst>
                          <a:tab pos="0" algn="l"/>
                        </a:tabLst>
                      </a:pPr>
                      <a:r>
                        <a:rPr lang="fr-FR" sz="1100" kern="1200" dirty="0">
                          <a:solidFill>
                            <a:schemeClr val="dk1"/>
                          </a:solidFill>
                          <a:latin typeface="+mn-lt"/>
                          <a:ea typeface="+mn-ea"/>
                          <a:cs typeface="+mn-cs"/>
                        </a:rPr>
                        <a:t> xx/04/2025</a:t>
                      </a:r>
                    </a:p>
                    <a:p>
                      <a:pPr marL="0" indent="0" algn="l" defTabSz="1219170" rtl="0" eaLnBrk="1" latinLnBrk="0" hangingPunct="1">
                        <a:buFontTx/>
                        <a:buNone/>
                        <a:tabLst>
                          <a:tab pos="0" algn="l"/>
                        </a:tabLst>
                      </a:pPr>
                      <a:r>
                        <a:rPr lang="fr-FR" sz="1100" kern="1200" dirty="0">
                          <a:solidFill>
                            <a:schemeClr val="dk1"/>
                          </a:solidFill>
                          <a:latin typeface="+mn-lt"/>
                          <a:ea typeface="+mn-ea"/>
                          <a:cs typeface="+mn-cs"/>
                        </a:rPr>
                        <a:t> xx/09/2025</a:t>
                      </a:r>
                    </a:p>
                    <a:p>
                      <a:pPr marL="0" indent="0" algn="l" defTabSz="1219170" rtl="0" eaLnBrk="1" latinLnBrk="0" hangingPunct="1">
                        <a:buFontTx/>
                        <a:buNone/>
                        <a:tabLst>
                          <a:tab pos="0" algn="l"/>
                        </a:tabLst>
                      </a:pPr>
                      <a:r>
                        <a:rPr lang="fr-FR" sz="1100" kern="1200" dirty="0">
                          <a:solidFill>
                            <a:schemeClr val="dk1"/>
                          </a:solidFill>
                          <a:latin typeface="+mn-lt"/>
                          <a:ea typeface="+mn-ea"/>
                          <a:cs typeface="+mn-cs"/>
                        </a:rPr>
                        <a:t> xx/01/2026</a:t>
                      </a:r>
                    </a:p>
                    <a:p>
                      <a:pPr marL="0" indent="0" algn="l" defTabSz="1219170" rtl="0" eaLnBrk="1" latinLnBrk="0" hangingPunct="1">
                        <a:buFontTx/>
                        <a:buNone/>
                        <a:tabLst>
                          <a:tab pos="0" algn="l"/>
                        </a:tabLst>
                      </a:pPr>
                      <a:r>
                        <a:rPr lang="fr-FR" sz="1100" kern="1200" dirty="0">
                          <a:solidFill>
                            <a:schemeClr val="dk1"/>
                          </a:solidFill>
                          <a:latin typeface="+mn-lt"/>
                          <a:ea typeface="+mn-ea"/>
                          <a:cs typeface="+mn-cs"/>
                        </a:rPr>
                        <a:t> xx/04/2026</a:t>
                      </a:r>
                    </a:p>
                  </a:txBody>
                  <a:tcPr/>
                </a:tc>
                <a:tc>
                  <a:txBody>
                    <a:bodyPr/>
                    <a:lstStyle/>
                    <a:p>
                      <a:pPr marL="0" algn="l" defTabSz="1219170" rtl="0" eaLnBrk="1" latinLnBrk="0" hangingPunct="1"/>
                      <a:r>
                        <a:rPr lang="fr-FR" sz="1100" kern="1200" dirty="0">
                          <a:solidFill>
                            <a:schemeClr val="dk1"/>
                          </a:solidFill>
                          <a:latin typeface="+mn-lt"/>
                          <a:ea typeface="+mn-ea"/>
                          <a:cs typeface="+mn-cs"/>
                        </a:rPr>
                        <a:t>15/12/2026</a:t>
                      </a:r>
                    </a:p>
                  </a:txBody>
                  <a:tcPr/>
                </a:tc>
                <a:tc>
                  <a:txBody>
                    <a:bodyPr/>
                    <a:lstStyle/>
                    <a:p>
                      <a:pPr marL="0" algn="l" defTabSz="1219170" rtl="0" eaLnBrk="1" latinLnBrk="0" hangingPunct="1"/>
                      <a:r>
                        <a:rPr lang="fr-FR" sz="1100" kern="1200" dirty="0">
                          <a:solidFill>
                            <a:schemeClr val="dk1"/>
                          </a:solidFill>
                          <a:latin typeface="+mn-lt"/>
                          <a:ea typeface="+mn-ea"/>
                          <a:cs typeface="+mn-cs"/>
                        </a:rPr>
                        <a:t>Permettre aux startups et PME industrielles de trouver un financement pour construire leur première usine</a:t>
                      </a:r>
                      <a:r>
                        <a:rPr lang="fr-FR" sz="1100" kern="1200" baseline="0" dirty="0">
                          <a:solidFill>
                            <a:schemeClr val="dk1"/>
                          </a:solidFill>
                          <a:latin typeface="+mn-lt"/>
                          <a:ea typeface="+mn-ea"/>
                          <a:cs typeface="+mn-cs"/>
                        </a:rPr>
                        <a:t> ; e</a:t>
                      </a:r>
                      <a:r>
                        <a:rPr lang="fr-FR" sz="1100" kern="1200" dirty="0">
                          <a:solidFill>
                            <a:schemeClr val="dk1"/>
                          </a:solidFill>
                          <a:latin typeface="+mn-lt"/>
                          <a:ea typeface="+mn-ea"/>
                          <a:cs typeface="+mn-cs"/>
                        </a:rPr>
                        <a:t>ncourager les jeunes entreprises à prendre le risque d’innover.</a:t>
                      </a:r>
                    </a:p>
                  </a:txBody>
                  <a:tcPr/>
                </a:tc>
                <a:tc>
                  <a:txBody>
                    <a:bodyPr/>
                    <a:lstStyle/>
                    <a:p>
                      <a:pPr marL="0" algn="l" defTabSz="1219170" rtl="0" eaLnBrk="1" latinLnBrk="0" hangingPunct="1"/>
                      <a:r>
                        <a:rPr lang="fr-FR" sz="1100" kern="1200" dirty="0" err="1">
                          <a:solidFill>
                            <a:schemeClr val="dk1"/>
                          </a:solidFill>
                          <a:latin typeface="+mn-lt"/>
                          <a:ea typeface="+mn-ea"/>
                          <a:cs typeface="+mn-cs"/>
                        </a:rPr>
                        <a:t>Startup|PME|Grande</a:t>
                      </a:r>
                      <a:r>
                        <a:rPr lang="fr-FR" sz="1100" kern="1200" dirty="0">
                          <a:solidFill>
                            <a:schemeClr val="dk1"/>
                          </a:solidFill>
                          <a:latin typeface="+mn-lt"/>
                          <a:ea typeface="+mn-ea"/>
                          <a:cs typeface="+mn-cs"/>
                        </a:rPr>
                        <a:t> </a:t>
                      </a:r>
                      <a:r>
                        <a:rPr lang="fr-FR" sz="1100" kern="1200" dirty="0" err="1">
                          <a:solidFill>
                            <a:schemeClr val="dk1"/>
                          </a:solidFill>
                          <a:latin typeface="+mn-lt"/>
                          <a:ea typeface="+mn-ea"/>
                          <a:cs typeface="+mn-cs"/>
                        </a:rPr>
                        <a:t>entreprise|ETI|Entreprise</a:t>
                      </a:r>
                      <a:endParaRPr lang="fr-FR" sz="1100" kern="1200" dirty="0">
                        <a:solidFill>
                          <a:schemeClr val="dk1"/>
                        </a:solidFill>
                        <a:latin typeface="+mn-lt"/>
                        <a:ea typeface="+mn-ea"/>
                        <a:cs typeface="+mn-cs"/>
                      </a:endParaRPr>
                    </a:p>
                    <a:p>
                      <a:pPr marL="0" algn="l" defTabSz="1219170" rtl="0" eaLnBrk="1" latinLnBrk="0" hangingPunct="1"/>
                      <a:endParaRPr lang="fr-FR" sz="1100" kern="1200" dirty="0">
                        <a:solidFill>
                          <a:schemeClr val="dk1"/>
                        </a:solidFill>
                        <a:latin typeface="+mn-lt"/>
                        <a:ea typeface="+mn-ea"/>
                        <a:cs typeface="+mn-cs"/>
                      </a:endParaRPr>
                    </a:p>
                    <a:p>
                      <a:pPr marL="0" algn="l" defTabSz="1219170" rtl="0" eaLnBrk="1" latinLnBrk="0" hangingPunct="1"/>
                      <a:r>
                        <a:rPr lang="fr-FR" sz="1100" kern="1200" dirty="0" err="1">
                          <a:solidFill>
                            <a:schemeClr val="dk1"/>
                          </a:solidFill>
                          <a:latin typeface="+mn-lt"/>
                          <a:ea typeface="+mn-ea"/>
                          <a:cs typeface="+mn-cs"/>
                        </a:rPr>
                        <a:t>Individuel|Consortium</a:t>
                      </a:r>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a:solidFill>
                            <a:schemeClr val="dk1"/>
                          </a:solidFill>
                          <a:latin typeface="+mn-lt"/>
                          <a:ea typeface="+mn-ea"/>
                          <a:cs typeface="+mn-cs"/>
                        </a:rPr>
                        <a:t>Bpifrance</a:t>
                      </a:r>
                    </a:p>
                    <a:p>
                      <a:pPr marL="0" algn="l" defTabSz="1219170" rtl="0" eaLnBrk="1" latinLnBrk="0" hangingPunct="1"/>
                      <a:r>
                        <a:rPr lang="fr-FR" sz="900" dirty="0">
                          <a:hlinkClick r:id="rId3"/>
                        </a:rPr>
                        <a:t>Appel à projets France 2030 : « Première Usine » | Bpifrance</a:t>
                      </a:r>
                      <a:endParaRPr lang="fr-FR" sz="900" dirty="0"/>
                    </a:p>
                    <a:p>
                      <a:pPr marL="0" algn="l" defTabSz="1219170" rtl="0" eaLnBrk="1" latinLnBrk="0" hangingPunct="1"/>
                      <a:endParaRPr lang="fr-FR" sz="900" kern="1200" baseline="0" dirty="0">
                        <a:solidFill>
                          <a:schemeClr val="dk1"/>
                        </a:solidFill>
                        <a:latin typeface="+mn-lt"/>
                        <a:ea typeface="+mn-ea"/>
                        <a:cs typeface="+mn-cs"/>
                      </a:endParaRPr>
                    </a:p>
                  </a:txBody>
                  <a:tcPr/>
                </a:tc>
                <a:extLst>
                  <a:ext uri="{0D108BD9-81ED-4DB2-BD59-A6C34878D82A}">
                    <a16:rowId xmlns:a16="http://schemas.microsoft.com/office/drawing/2014/main" val="3297288140"/>
                  </a:ext>
                </a:extLst>
              </a:tr>
              <a:tr h="680805">
                <a:tc>
                  <a:txBody>
                    <a:bodyPr/>
                    <a:lstStyle/>
                    <a:p>
                      <a:r>
                        <a:rPr lang="fr-FR" sz="1100" dirty="0"/>
                        <a:t>Aide au développement </a:t>
                      </a:r>
                      <a:r>
                        <a:rPr lang="fr-FR" sz="1100" dirty="0" err="1"/>
                        <a:t>Deeptech</a:t>
                      </a:r>
                      <a:endParaRPr lang="fr-FR" sz="1100" dirty="0"/>
                    </a:p>
                  </a:txBody>
                  <a:tcPr/>
                </a:tc>
                <a:tc gridSpan="2">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a:ln>
                            <a:noFill/>
                          </a:ln>
                          <a:solidFill>
                            <a:srgbClr val="000000"/>
                          </a:solidFill>
                          <a:effectLst/>
                          <a:uLnTx/>
                          <a:uFillTx/>
                          <a:latin typeface="Marianne"/>
                          <a:ea typeface="+mn-ea"/>
                          <a:cs typeface="+mn-cs"/>
                        </a:rPr>
                        <a:t>Guichet</a:t>
                      </a:r>
                    </a:p>
                  </a:txBody>
                  <a:tcPr/>
                </a:tc>
                <a:tc hMerge="1">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a:ln>
                          <a:noFill/>
                        </a:ln>
                        <a:solidFill>
                          <a:srgbClr val="000000"/>
                        </a:solidFill>
                        <a:effectLst/>
                        <a:uLnTx/>
                        <a:uFillTx/>
                        <a:latin typeface="Marianne"/>
                        <a:ea typeface="+mn-ea"/>
                        <a:cs typeface="+mn-cs"/>
                      </a:endParaRPr>
                    </a:p>
                  </a:txBody>
                  <a:tcPr/>
                </a:tc>
                <a:tc>
                  <a:txBody>
                    <a:bodyPr/>
                    <a:lstStyle/>
                    <a:p>
                      <a:pPr marL="0" algn="l" defTabSz="1219170" rtl="0" eaLnBrk="1" latinLnBrk="0" hangingPunct="1"/>
                      <a:r>
                        <a:rPr lang="fr-FR" sz="1100" kern="1200" dirty="0">
                          <a:solidFill>
                            <a:schemeClr val="dk1"/>
                          </a:solidFill>
                          <a:latin typeface="+mn-lt"/>
                          <a:ea typeface="+mn-ea"/>
                          <a:cs typeface="+mn-cs"/>
                        </a:rPr>
                        <a:t>Financer les dépenses liées aux phases de recherche et développement d’un projet d’innovation de rupture avant son lancement industriel et commercial.</a:t>
                      </a:r>
                    </a:p>
                    <a:p>
                      <a:pPr marL="0" algn="l" defTabSz="1219170" rtl="0" eaLnBrk="1" latinLnBrk="0" hangingPunct="1"/>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err="1">
                          <a:solidFill>
                            <a:schemeClr val="dk1"/>
                          </a:solidFill>
                          <a:latin typeface="+mn-lt"/>
                          <a:ea typeface="+mn-ea"/>
                          <a:cs typeface="+mn-cs"/>
                        </a:rPr>
                        <a:t>Entreprise|PME|Startup</a:t>
                      </a:r>
                      <a:endParaRPr lang="fr-FR" sz="1100" kern="1200" dirty="0">
                        <a:solidFill>
                          <a:schemeClr val="dk1"/>
                        </a:solidFill>
                        <a:latin typeface="+mn-lt"/>
                        <a:ea typeface="+mn-ea"/>
                        <a:cs typeface="+mn-cs"/>
                      </a:endParaRPr>
                    </a:p>
                    <a:p>
                      <a:pPr marL="0" algn="l" defTabSz="1219170" rtl="0" eaLnBrk="1" latinLnBrk="0" hangingPunct="1"/>
                      <a:r>
                        <a:rPr lang="fr-FR" sz="1100" kern="1200" dirty="0">
                          <a:solidFill>
                            <a:schemeClr val="dk1"/>
                          </a:solidFill>
                          <a:latin typeface="+mn-lt"/>
                          <a:ea typeface="+mn-ea"/>
                          <a:cs typeface="+mn-cs"/>
                        </a:rPr>
                        <a:t>Individuel</a:t>
                      </a:r>
                    </a:p>
                    <a:p>
                      <a:pPr marL="0" algn="l" defTabSz="1219170" rtl="0" eaLnBrk="1" latinLnBrk="0" hangingPunct="1"/>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a:solidFill>
                            <a:schemeClr val="dk1"/>
                          </a:solidFill>
                          <a:latin typeface="+mn-lt"/>
                          <a:ea typeface="+mn-ea"/>
                          <a:cs typeface="+mn-cs"/>
                        </a:rPr>
                        <a:t>Bpifrance</a:t>
                      </a:r>
                    </a:p>
                    <a:p>
                      <a:pPr marL="0" algn="l" defTabSz="1219170" rtl="0" eaLnBrk="1" latinLnBrk="0" hangingPunct="1"/>
                      <a:r>
                        <a:rPr lang="fr-FR" sz="1000" dirty="0">
                          <a:hlinkClick r:id="rId4"/>
                        </a:rPr>
                        <a:t>Aide au Développement </a:t>
                      </a:r>
                      <a:r>
                        <a:rPr lang="fr-FR" sz="1000" dirty="0" err="1">
                          <a:hlinkClick r:id="rId4"/>
                        </a:rPr>
                        <a:t>DeepTech</a:t>
                      </a:r>
                      <a:r>
                        <a:rPr lang="fr-FR" sz="1000" dirty="0">
                          <a:hlinkClick r:id="rId4"/>
                        </a:rPr>
                        <a:t> (bpifrance.fr)</a:t>
                      </a:r>
                      <a:endParaRPr lang="fr-FR" sz="1000" kern="1200" baseline="0" dirty="0">
                        <a:solidFill>
                          <a:schemeClr val="dk1"/>
                        </a:solidFill>
                        <a:latin typeface="+mn-lt"/>
                        <a:ea typeface="+mn-ea"/>
                        <a:cs typeface="+mn-cs"/>
                      </a:endParaRPr>
                    </a:p>
                  </a:txBody>
                  <a:tcPr/>
                </a:tc>
                <a:extLst>
                  <a:ext uri="{0D108BD9-81ED-4DB2-BD59-A6C34878D82A}">
                    <a16:rowId xmlns:a16="http://schemas.microsoft.com/office/drawing/2014/main" val="1829027209"/>
                  </a:ext>
                </a:extLst>
              </a:tr>
            </a:tbl>
          </a:graphicData>
        </a:graphic>
      </p:graphicFrame>
    </p:spTree>
    <p:extLst>
      <p:ext uri="{BB962C8B-B14F-4D97-AF65-F5344CB8AC3E}">
        <p14:creationId xmlns:p14="http://schemas.microsoft.com/office/powerpoint/2010/main" val="871961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12</a:t>
            </a:fld>
            <a:endParaRPr lang="fr-FR" dirty="0"/>
          </a:p>
        </p:txBody>
      </p:sp>
      <p:sp>
        <p:nvSpPr>
          <p:cNvPr id="5" name="Espace réservé du pied de page 4"/>
          <p:cNvSpPr>
            <a:spLocks noGrp="1"/>
          </p:cNvSpPr>
          <p:nvPr>
            <p:ph type="ftr" sz="quarter" idx="3"/>
          </p:nvPr>
        </p:nvSpPr>
        <p:spPr/>
        <p:txBody>
          <a:bodyPr/>
          <a:lstStyle/>
          <a:p>
            <a:r>
              <a:rPr lang="fr-FR"/>
              <a:t>Secrétariat général pour l’investissement </a:t>
            </a:r>
            <a:endParaRPr lang="fr-FR" dirty="0"/>
          </a:p>
        </p:txBody>
      </p:sp>
      <p:sp>
        <p:nvSpPr>
          <p:cNvPr id="10" name="Titre 3"/>
          <p:cNvSpPr txBox="1">
            <a:spLocks/>
          </p:cNvSpPr>
          <p:nvPr/>
        </p:nvSpPr>
        <p:spPr>
          <a:xfrm>
            <a:off x="431799" y="826092"/>
            <a:ext cx="11233151" cy="407623"/>
          </a:xfrm>
          <a:prstGeom prst="rect">
            <a:avLst/>
          </a:prstGeom>
          <a:solidFill>
            <a:srgbClr val="00008A"/>
          </a:solidFill>
        </p:spPr>
        <p:txBody>
          <a:bodyPr vert="horz" lIns="91440" tIns="45720" rIns="91440" bIns="45720" rtlCol="0" anchor="ctr">
            <a:normAutofit/>
          </a:bodyPr>
          <a:lstStyle>
            <a:lvl1pPr marL="19050" indent="0" algn="l" defTabSz="1219170" rtl="0" eaLnBrk="1" latinLnBrk="0" hangingPunct="1">
              <a:lnSpc>
                <a:spcPct val="90000"/>
              </a:lnSpc>
              <a:spcBef>
                <a:spcPct val="0"/>
              </a:spcBef>
              <a:buNone/>
              <a:tabLst/>
              <a:defRPr sz="3333" b="1" kern="1200">
                <a:solidFill>
                  <a:schemeClr val="bg1"/>
                </a:solidFill>
                <a:latin typeface="Marianne" panose="02000000000000000000" pitchFamily="2" charset="0"/>
                <a:ea typeface="+mj-ea"/>
                <a:cs typeface="+mj-cs"/>
              </a:defRPr>
            </a:lvl1pPr>
          </a:lstStyle>
          <a:p>
            <a:r>
              <a:rPr lang="fr-FR" sz="2000" dirty="0"/>
              <a:t>Structurel / Multithématique</a:t>
            </a:r>
          </a:p>
        </p:txBody>
      </p:sp>
      <p:graphicFrame>
        <p:nvGraphicFramePr>
          <p:cNvPr id="12" name="Tableau 11"/>
          <p:cNvGraphicFramePr>
            <a:graphicFrameLocks noGrp="1"/>
          </p:cNvGraphicFramePr>
          <p:nvPr>
            <p:extLst>
              <p:ext uri="{D42A27DB-BD31-4B8C-83A1-F6EECF244321}">
                <p14:modId xmlns:p14="http://schemas.microsoft.com/office/powerpoint/2010/main" val="2176530866"/>
              </p:ext>
            </p:extLst>
          </p:nvPr>
        </p:nvGraphicFramePr>
        <p:xfrm>
          <a:off x="431800" y="1369310"/>
          <a:ext cx="11233150" cy="4602480"/>
        </p:xfrm>
        <a:graphic>
          <a:graphicData uri="http://schemas.openxmlformats.org/drawingml/2006/table">
            <a:tbl>
              <a:tblPr firstRow="1" bandRow="1">
                <a:tableStyleId>{21E4AEA4-8DFA-4A89-87EB-49C32662AFE0}</a:tableStyleId>
              </a:tblPr>
              <a:tblGrid>
                <a:gridCol w="1426029">
                  <a:extLst>
                    <a:ext uri="{9D8B030D-6E8A-4147-A177-3AD203B41FA5}">
                      <a16:colId xmlns:a16="http://schemas.microsoft.com/office/drawing/2014/main" val="166867515"/>
                    </a:ext>
                  </a:extLst>
                </a:gridCol>
                <a:gridCol w="812800">
                  <a:extLst>
                    <a:ext uri="{9D8B030D-6E8A-4147-A177-3AD203B41FA5}">
                      <a16:colId xmlns:a16="http://schemas.microsoft.com/office/drawing/2014/main" val="2592849103"/>
                    </a:ext>
                  </a:extLst>
                </a:gridCol>
                <a:gridCol w="841828">
                  <a:extLst>
                    <a:ext uri="{9D8B030D-6E8A-4147-A177-3AD203B41FA5}">
                      <a16:colId xmlns:a16="http://schemas.microsoft.com/office/drawing/2014/main" val="1890357194"/>
                    </a:ext>
                  </a:extLst>
                </a:gridCol>
                <a:gridCol w="3657600">
                  <a:extLst>
                    <a:ext uri="{9D8B030D-6E8A-4147-A177-3AD203B41FA5}">
                      <a16:colId xmlns:a16="http://schemas.microsoft.com/office/drawing/2014/main" val="3113148329"/>
                    </a:ext>
                  </a:extLst>
                </a:gridCol>
                <a:gridCol w="3381829">
                  <a:extLst>
                    <a:ext uri="{9D8B030D-6E8A-4147-A177-3AD203B41FA5}">
                      <a16:colId xmlns:a16="http://schemas.microsoft.com/office/drawing/2014/main" val="3378506407"/>
                    </a:ext>
                  </a:extLst>
                </a:gridCol>
                <a:gridCol w="1113064">
                  <a:extLst>
                    <a:ext uri="{9D8B030D-6E8A-4147-A177-3AD203B41FA5}">
                      <a16:colId xmlns:a16="http://schemas.microsoft.com/office/drawing/2014/main" val="2672660436"/>
                    </a:ext>
                  </a:extLst>
                </a:gridCol>
              </a:tblGrid>
              <a:tr h="240822">
                <a:tc>
                  <a:txBody>
                    <a:bodyPr/>
                    <a:lstStyle/>
                    <a:p>
                      <a:r>
                        <a:rPr lang="fr-FR" sz="1200" dirty="0"/>
                        <a:t>AAP</a:t>
                      </a:r>
                    </a:p>
                  </a:txBody>
                  <a:tcPr/>
                </a:tc>
                <a:tc>
                  <a:txBody>
                    <a:bodyPr/>
                    <a:lstStyle/>
                    <a:p>
                      <a:r>
                        <a:rPr lang="fr-FR" sz="1200" dirty="0"/>
                        <a:t>Relèves</a:t>
                      </a:r>
                    </a:p>
                  </a:txBody>
                  <a:tcPr/>
                </a:tc>
                <a:tc>
                  <a:txBody>
                    <a:bodyPr/>
                    <a:lstStyle/>
                    <a:p>
                      <a:r>
                        <a:rPr lang="fr-FR" sz="1200" dirty="0"/>
                        <a:t>Clôture</a:t>
                      </a:r>
                    </a:p>
                  </a:txBody>
                  <a:tcPr/>
                </a:tc>
                <a:tc>
                  <a:txBody>
                    <a:bodyPr/>
                    <a:lstStyle/>
                    <a:p>
                      <a:r>
                        <a:rPr lang="fr-FR" sz="1200" dirty="0"/>
                        <a:t>Description</a:t>
                      </a:r>
                    </a:p>
                  </a:txBody>
                  <a:tcPr/>
                </a:tc>
                <a:tc>
                  <a:txBody>
                    <a:bodyPr/>
                    <a:lstStyle/>
                    <a:p>
                      <a:r>
                        <a:rPr lang="fr-FR" sz="1200" dirty="0"/>
                        <a:t>Bénéficiaires</a:t>
                      </a:r>
                    </a:p>
                  </a:txBody>
                  <a:tcPr/>
                </a:tc>
                <a:tc>
                  <a:txBody>
                    <a:bodyPr/>
                    <a:lstStyle/>
                    <a:p>
                      <a:r>
                        <a:rPr lang="fr-FR" sz="1200" dirty="0"/>
                        <a:t>Opérateurs</a:t>
                      </a:r>
                    </a:p>
                  </a:txBody>
                  <a:tcPr/>
                </a:tc>
                <a:extLst>
                  <a:ext uri="{0D108BD9-81ED-4DB2-BD59-A6C34878D82A}">
                    <a16:rowId xmlns:a16="http://schemas.microsoft.com/office/drawing/2014/main" val="2855643139"/>
                  </a:ext>
                </a:extLst>
              </a:tr>
              <a:tr h="668951">
                <a:tc>
                  <a:txBody>
                    <a:bodyPr/>
                    <a:lstStyle/>
                    <a:p>
                      <a:r>
                        <a:rPr lang="fr-FR" sz="1100" dirty="0"/>
                        <a:t>Bourse French Tech</a:t>
                      </a:r>
                    </a:p>
                  </a:txBody>
                  <a:tcPr/>
                </a:tc>
                <a:tc gridSpan="2">
                  <a:txBody>
                    <a:bodyPr/>
                    <a:lstStyle/>
                    <a:p>
                      <a:pPr marL="0" indent="0" algn="l" defTabSz="1219170" rtl="0" eaLnBrk="1" latinLnBrk="0" hangingPunct="1">
                        <a:buFont typeface="Arial" panose="020B0604020202020204" pitchFamily="34" charset="0"/>
                        <a:buNone/>
                      </a:pPr>
                      <a:r>
                        <a:rPr kumimoji="0" lang="fr-FR" sz="1100" b="0" i="0" u="none" strike="noStrike" kern="1200" cap="none" spc="0" normalizeH="0" baseline="0" noProof="0" dirty="0">
                          <a:ln>
                            <a:noFill/>
                          </a:ln>
                          <a:solidFill>
                            <a:srgbClr val="000000"/>
                          </a:solidFill>
                          <a:effectLst/>
                          <a:uLnTx/>
                          <a:uFillTx/>
                          <a:latin typeface="+mn-lt"/>
                          <a:ea typeface="+mn-ea"/>
                          <a:cs typeface="+mn-cs"/>
                        </a:rPr>
                        <a:t>Guichet</a:t>
                      </a:r>
                      <a:endParaRPr lang="fr-FR" sz="1100" kern="1200" dirty="0">
                        <a:solidFill>
                          <a:schemeClr val="dk1"/>
                        </a:solidFill>
                        <a:latin typeface="+mn-lt"/>
                        <a:ea typeface="+mn-ea"/>
                        <a:cs typeface="+mn-cs"/>
                      </a:endParaRPr>
                    </a:p>
                  </a:txBody>
                  <a:tcPr/>
                </a:tc>
                <a:tc hMerge="1">
                  <a:txBody>
                    <a:bodyPr/>
                    <a:lstStyle/>
                    <a:p>
                      <a:pPr marL="0" algn="l" defTabSz="1219170" rtl="0" eaLnBrk="1" latinLnBrk="0" hangingPunct="1"/>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a:solidFill>
                            <a:schemeClr val="dk1"/>
                          </a:solidFill>
                          <a:latin typeface="+mn-lt"/>
                          <a:ea typeface="+mn-ea"/>
                          <a:cs typeface="+mn-cs"/>
                        </a:rPr>
                        <a:t>Encourager les entrepreneurs à sauter le pas : la Bourse French Tech apporte jusqu’à 90 000 euros de subvention pour financer les premières dépenses d’une startup.</a:t>
                      </a:r>
                    </a:p>
                    <a:p>
                      <a:pPr marL="0" algn="l" defTabSz="1219170" rtl="0" eaLnBrk="1" latinLnBrk="0" hangingPunct="1"/>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a:solidFill>
                            <a:schemeClr val="dk1"/>
                          </a:solidFill>
                          <a:latin typeface="+mn-lt"/>
                          <a:ea typeface="+mn-ea"/>
                          <a:cs typeface="+mn-cs"/>
                        </a:rPr>
                        <a:t>Entreprise |</a:t>
                      </a:r>
                      <a:r>
                        <a:rPr lang="fr-FR" sz="1100" kern="1200" dirty="0" err="1">
                          <a:solidFill>
                            <a:schemeClr val="dk1"/>
                          </a:solidFill>
                          <a:latin typeface="+mn-lt"/>
                          <a:ea typeface="+mn-ea"/>
                          <a:cs typeface="+mn-cs"/>
                        </a:rPr>
                        <a:t>TPE|Startup</a:t>
                      </a:r>
                      <a:endParaRPr lang="fr-FR" sz="1100" kern="1200" dirty="0">
                        <a:solidFill>
                          <a:schemeClr val="dk1"/>
                        </a:solidFill>
                        <a:latin typeface="+mn-lt"/>
                        <a:ea typeface="+mn-ea"/>
                        <a:cs typeface="+mn-cs"/>
                      </a:endParaRPr>
                    </a:p>
                    <a:p>
                      <a:pPr marL="0" algn="l" defTabSz="1219170" rtl="0" eaLnBrk="1" latinLnBrk="0" hangingPunct="1"/>
                      <a:endParaRPr lang="fr-FR" sz="1100" kern="1200" dirty="0">
                        <a:solidFill>
                          <a:schemeClr val="dk1"/>
                        </a:solidFill>
                        <a:latin typeface="+mn-lt"/>
                        <a:ea typeface="+mn-ea"/>
                        <a:cs typeface="+mn-cs"/>
                      </a:endParaRPr>
                    </a:p>
                    <a:p>
                      <a:pPr marL="0" algn="l" defTabSz="1219170" rtl="0" eaLnBrk="1" latinLnBrk="0" hangingPunct="1"/>
                      <a:r>
                        <a:rPr lang="fr-FR" sz="1100" kern="1200" dirty="0">
                          <a:solidFill>
                            <a:schemeClr val="dk1"/>
                          </a:solidFill>
                          <a:latin typeface="+mn-lt"/>
                          <a:ea typeface="+mn-ea"/>
                          <a:cs typeface="+mn-cs"/>
                        </a:rPr>
                        <a:t>Individuel</a:t>
                      </a:r>
                    </a:p>
                  </a:txBody>
                  <a:tcPr/>
                </a:tc>
                <a:tc>
                  <a:txBody>
                    <a:bodyPr/>
                    <a:lstStyle/>
                    <a:p>
                      <a:pPr marL="0" algn="l" defTabSz="1219170" rtl="0" eaLnBrk="1" latinLnBrk="0" hangingPunct="1"/>
                      <a:r>
                        <a:rPr lang="fr-FR" sz="1100" kern="1200" dirty="0">
                          <a:solidFill>
                            <a:schemeClr val="dk1"/>
                          </a:solidFill>
                          <a:latin typeface="+mn-lt"/>
                          <a:ea typeface="+mn-ea"/>
                          <a:cs typeface="+mn-cs"/>
                        </a:rPr>
                        <a:t>Bpifrance</a:t>
                      </a:r>
                    </a:p>
                    <a:p>
                      <a:pPr marL="0" algn="l" defTabSz="1219170" rtl="0" eaLnBrk="1" latinLnBrk="0" hangingPunct="1"/>
                      <a:r>
                        <a:rPr lang="en-US" sz="1000" dirty="0">
                          <a:hlinkClick r:id="rId2"/>
                        </a:rPr>
                        <a:t>Bourse French Tech (bpifrance.fr)</a:t>
                      </a:r>
                      <a:endParaRPr lang="fr-FR" sz="950" kern="1200" baseline="0" dirty="0">
                        <a:solidFill>
                          <a:schemeClr val="dk1"/>
                        </a:solidFill>
                        <a:latin typeface="+mn-lt"/>
                        <a:ea typeface="+mn-ea"/>
                        <a:cs typeface="+mn-cs"/>
                      </a:endParaRPr>
                    </a:p>
                  </a:txBody>
                  <a:tcPr/>
                </a:tc>
                <a:extLst>
                  <a:ext uri="{0D108BD9-81ED-4DB2-BD59-A6C34878D82A}">
                    <a16:rowId xmlns:a16="http://schemas.microsoft.com/office/drawing/2014/main" val="1826599715"/>
                  </a:ext>
                </a:extLst>
              </a:tr>
              <a:tr h="521782">
                <a:tc>
                  <a:txBody>
                    <a:bodyPr/>
                    <a:lstStyle/>
                    <a:p>
                      <a:r>
                        <a:rPr lang="fr-FR" sz="1100" dirty="0"/>
                        <a:t>Subvention Innovation</a:t>
                      </a:r>
                    </a:p>
                  </a:txBody>
                  <a:tcPr/>
                </a:tc>
                <a:tc gridSpan="2">
                  <a:txBody>
                    <a:bodyPr/>
                    <a:lstStyle/>
                    <a:p>
                      <a:pPr marL="0" marR="0" lvl="0" indent="0" algn="l" defTabSz="121917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sz="1100" kern="1200" dirty="0">
                          <a:solidFill>
                            <a:schemeClr val="dk1"/>
                          </a:solidFill>
                          <a:latin typeface="+mn-lt"/>
                          <a:ea typeface="+mn-ea"/>
                          <a:cs typeface="+mn-cs"/>
                        </a:rPr>
                        <a:t>Guichet</a:t>
                      </a:r>
                    </a:p>
                    <a:p>
                      <a:pPr marL="0" indent="0">
                        <a:buFont typeface="Arial" panose="020B0604020202020204" pitchFamily="34" charset="0"/>
                        <a:buNone/>
                      </a:pPr>
                      <a:endParaRPr lang="fr-FR" sz="1100" kern="1200" dirty="0">
                        <a:solidFill>
                          <a:schemeClr val="dk1"/>
                        </a:solidFill>
                        <a:latin typeface="+mn-lt"/>
                        <a:ea typeface="+mn-ea"/>
                        <a:cs typeface="+mn-cs"/>
                      </a:endParaRPr>
                    </a:p>
                  </a:txBody>
                  <a:tcPr/>
                </a:tc>
                <a:tc hMerge="1">
                  <a:txBody>
                    <a:bodyPr/>
                    <a:lstStyle/>
                    <a:p>
                      <a:endParaRPr lang="fr-FR" sz="1100" kern="1200" dirty="0">
                        <a:solidFill>
                          <a:schemeClr val="dk1"/>
                        </a:solidFill>
                        <a:latin typeface="+mn-lt"/>
                        <a:ea typeface="+mn-ea"/>
                        <a:cs typeface="+mn-cs"/>
                      </a:endParaRPr>
                    </a:p>
                  </a:txBody>
                  <a:tcPr/>
                </a:tc>
                <a:tc>
                  <a:txBody>
                    <a:bodyPr/>
                    <a:lstStyle/>
                    <a:p>
                      <a:r>
                        <a:rPr lang="fr-FR" sz="1100" kern="1200" dirty="0">
                          <a:solidFill>
                            <a:schemeClr val="dk1"/>
                          </a:solidFill>
                          <a:latin typeface="+mn-lt"/>
                          <a:ea typeface="+mn-ea"/>
                          <a:cs typeface="+mn-cs"/>
                        </a:rPr>
                        <a:t>Subvention pour valider la faisabilité de votre projet.</a:t>
                      </a:r>
                    </a:p>
                    <a:p>
                      <a:endParaRPr lang="fr-FR" sz="1100" kern="1200" dirty="0">
                        <a:solidFill>
                          <a:schemeClr val="dk1"/>
                        </a:solidFill>
                        <a:latin typeface="+mn-lt"/>
                        <a:ea typeface="+mn-ea"/>
                        <a:cs typeface="+mn-cs"/>
                      </a:endParaRPr>
                    </a:p>
                  </a:txBody>
                  <a:tcPr/>
                </a:tc>
                <a:tc>
                  <a:txBody>
                    <a:bodyPr/>
                    <a:lstStyle/>
                    <a:p>
                      <a:r>
                        <a:rPr lang="fr-FR" sz="1100" kern="1200" dirty="0" err="1">
                          <a:solidFill>
                            <a:schemeClr val="dk1"/>
                          </a:solidFill>
                          <a:latin typeface="+mn-lt"/>
                          <a:ea typeface="+mn-ea"/>
                          <a:cs typeface="+mn-cs"/>
                        </a:rPr>
                        <a:t>Entreprise|PME</a:t>
                      </a:r>
                      <a:endParaRPr lang="fr-FR" sz="1100" kern="1200" dirty="0">
                        <a:solidFill>
                          <a:schemeClr val="dk1"/>
                        </a:solidFill>
                        <a:latin typeface="+mn-lt"/>
                        <a:ea typeface="+mn-ea"/>
                        <a:cs typeface="+mn-cs"/>
                      </a:endParaRPr>
                    </a:p>
                    <a:p>
                      <a:endParaRPr lang="fr-FR" sz="1100" kern="1200" dirty="0">
                        <a:solidFill>
                          <a:schemeClr val="dk1"/>
                        </a:solidFill>
                        <a:latin typeface="+mn-lt"/>
                        <a:ea typeface="+mn-ea"/>
                        <a:cs typeface="+mn-cs"/>
                      </a:endParaRPr>
                    </a:p>
                    <a:p>
                      <a:r>
                        <a:rPr lang="fr-FR" sz="1100" kern="1200" dirty="0">
                          <a:solidFill>
                            <a:schemeClr val="dk1"/>
                          </a:solidFill>
                          <a:latin typeface="+mn-lt"/>
                          <a:ea typeface="+mn-ea"/>
                          <a:cs typeface="+mn-cs"/>
                        </a:rPr>
                        <a:t>Individuel</a:t>
                      </a:r>
                    </a:p>
                  </a:txBody>
                  <a:tcPr/>
                </a:tc>
                <a:tc>
                  <a:txBody>
                    <a:bodyPr/>
                    <a:lstStyle/>
                    <a:p>
                      <a:r>
                        <a:rPr lang="fr-FR" sz="1100" kern="1200" dirty="0">
                          <a:solidFill>
                            <a:schemeClr val="dk1"/>
                          </a:solidFill>
                          <a:latin typeface="+mn-lt"/>
                          <a:ea typeface="+mn-ea"/>
                          <a:cs typeface="+mn-cs"/>
                        </a:rPr>
                        <a:t>Bpifrance</a:t>
                      </a:r>
                    </a:p>
                    <a:p>
                      <a:r>
                        <a:rPr lang="fr-FR" sz="1000" dirty="0">
                          <a:hlinkClick r:id="rId3"/>
                        </a:rPr>
                        <a:t>Subvention Innovation (bpifrance.fr)</a:t>
                      </a:r>
                      <a:endParaRPr lang="fr-FR" sz="950" kern="1200" baseline="0" dirty="0">
                        <a:solidFill>
                          <a:schemeClr val="dk1"/>
                        </a:solidFill>
                        <a:latin typeface="+mn-lt"/>
                        <a:ea typeface="+mn-ea"/>
                        <a:cs typeface="+mn-cs"/>
                      </a:endParaRPr>
                    </a:p>
                  </a:txBody>
                  <a:tcPr/>
                </a:tc>
                <a:extLst>
                  <a:ext uri="{0D108BD9-81ED-4DB2-BD59-A6C34878D82A}">
                    <a16:rowId xmlns:a16="http://schemas.microsoft.com/office/drawing/2014/main" val="3297288140"/>
                  </a:ext>
                </a:extLst>
              </a:tr>
              <a:tr h="521782">
                <a:tc>
                  <a:txBody>
                    <a:bodyPr/>
                    <a:lstStyle/>
                    <a:p>
                      <a:r>
                        <a:rPr lang="fr-FR" sz="1100" dirty="0"/>
                        <a:t>Bourse French Tech Emergence</a:t>
                      </a:r>
                    </a:p>
                  </a:txBody>
                  <a:tcPr/>
                </a:tc>
                <a:tc gridSpan="2">
                  <a:txBody>
                    <a:bodyPr/>
                    <a:lstStyle/>
                    <a:p>
                      <a:pPr marL="0" indent="0">
                        <a:buFont typeface="Arial" panose="020B0604020202020204" pitchFamily="34" charset="0"/>
                        <a:buNone/>
                      </a:pPr>
                      <a:r>
                        <a:rPr lang="fr-FR" sz="1100" kern="1200" dirty="0">
                          <a:solidFill>
                            <a:schemeClr val="dk1"/>
                          </a:solidFill>
                          <a:latin typeface="+mn-lt"/>
                          <a:ea typeface="+mn-ea"/>
                          <a:cs typeface="+mn-cs"/>
                        </a:rPr>
                        <a:t>Guichet</a:t>
                      </a:r>
                    </a:p>
                  </a:txBody>
                  <a:tcPr/>
                </a:tc>
                <a:tc hMerge="1">
                  <a:txBody>
                    <a:bodyPr/>
                    <a:lstStyle/>
                    <a:p>
                      <a:endParaRPr lang="fr-FR" sz="1100" kern="1200" dirty="0">
                        <a:solidFill>
                          <a:schemeClr val="dk1"/>
                        </a:solidFill>
                        <a:latin typeface="+mn-lt"/>
                        <a:ea typeface="+mn-ea"/>
                        <a:cs typeface="+mn-cs"/>
                      </a:endParaRPr>
                    </a:p>
                  </a:txBody>
                  <a:tcPr/>
                </a:tc>
                <a:tc>
                  <a:txBody>
                    <a:bodyPr/>
                    <a:lstStyle/>
                    <a:p>
                      <a:r>
                        <a:rPr lang="fr-FR" sz="1100" kern="1200" dirty="0">
                          <a:solidFill>
                            <a:schemeClr val="dk1"/>
                          </a:solidFill>
                          <a:latin typeface="+mn-lt"/>
                          <a:ea typeface="+mn-ea"/>
                          <a:cs typeface="+mn-cs"/>
                        </a:rPr>
                        <a:t>Jusqu'à 90 000 euros pour financer votre innovation.</a:t>
                      </a:r>
                    </a:p>
                  </a:txBody>
                  <a:tcPr/>
                </a:tc>
                <a:tc>
                  <a:txBody>
                    <a:bodyPr/>
                    <a:lstStyle/>
                    <a:p>
                      <a:r>
                        <a:rPr lang="fr-FR" sz="1100" kern="1200" dirty="0">
                          <a:solidFill>
                            <a:schemeClr val="dk1"/>
                          </a:solidFill>
                          <a:latin typeface="+mn-lt"/>
                          <a:ea typeface="+mn-ea"/>
                          <a:cs typeface="+mn-cs"/>
                        </a:rPr>
                        <a:t>Entreprise</a:t>
                      </a:r>
                    </a:p>
                    <a:p>
                      <a:endParaRPr lang="fr-FR" sz="1100" kern="1200" dirty="0">
                        <a:solidFill>
                          <a:schemeClr val="dk1"/>
                        </a:solidFill>
                        <a:latin typeface="+mn-lt"/>
                        <a:ea typeface="+mn-ea"/>
                        <a:cs typeface="+mn-cs"/>
                      </a:endParaRPr>
                    </a:p>
                    <a:p>
                      <a:r>
                        <a:rPr lang="fr-FR" sz="1100" kern="1200" dirty="0">
                          <a:solidFill>
                            <a:schemeClr val="dk1"/>
                          </a:solidFill>
                          <a:latin typeface="+mn-lt"/>
                          <a:ea typeface="+mn-ea"/>
                          <a:cs typeface="+mn-cs"/>
                        </a:rPr>
                        <a:t>Individuel</a:t>
                      </a:r>
                    </a:p>
                  </a:txBody>
                  <a:tcPr/>
                </a:tc>
                <a:tc>
                  <a:txBody>
                    <a:bodyPr/>
                    <a:lstStyle/>
                    <a:p>
                      <a:r>
                        <a:rPr lang="fr-FR" sz="1100" kern="1200" dirty="0">
                          <a:solidFill>
                            <a:schemeClr val="dk1"/>
                          </a:solidFill>
                          <a:latin typeface="+mn-lt"/>
                          <a:ea typeface="+mn-ea"/>
                          <a:cs typeface="+mn-cs"/>
                        </a:rPr>
                        <a:t>Bpifrance</a:t>
                      </a:r>
                    </a:p>
                    <a:p>
                      <a:r>
                        <a:rPr lang="en-US" sz="1000" dirty="0">
                          <a:hlinkClick r:id="rId4"/>
                        </a:rPr>
                        <a:t>Bourse French Tech Emergence (bpifrance.fr)</a:t>
                      </a:r>
                      <a:endParaRPr lang="fr-FR" sz="950" kern="1200" baseline="0" dirty="0">
                        <a:solidFill>
                          <a:schemeClr val="dk1"/>
                        </a:solidFill>
                        <a:latin typeface="+mn-lt"/>
                        <a:ea typeface="+mn-ea"/>
                        <a:cs typeface="+mn-cs"/>
                      </a:endParaRPr>
                    </a:p>
                  </a:txBody>
                  <a:tcPr/>
                </a:tc>
                <a:extLst>
                  <a:ext uri="{0D108BD9-81ED-4DB2-BD59-A6C34878D82A}">
                    <a16:rowId xmlns:a16="http://schemas.microsoft.com/office/drawing/2014/main" val="3046888659"/>
                  </a:ext>
                </a:extLst>
              </a:tr>
              <a:tr h="816121">
                <a:tc>
                  <a:txBody>
                    <a:bodyPr/>
                    <a:lstStyle/>
                    <a:p>
                      <a:r>
                        <a:rPr lang="fr-FR" sz="1100" dirty="0" err="1"/>
                        <a:t>Eurostars</a:t>
                      </a:r>
                      <a:endParaRPr lang="fr-FR" sz="1100" dirty="0"/>
                    </a:p>
                  </a:txBody>
                  <a:tcPr/>
                </a:tc>
                <a:tc gridSpan="2">
                  <a:txBody>
                    <a:bodyPr/>
                    <a:lstStyle/>
                    <a:p>
                      <a:pPr marL="0" indent="0">
                        <a:buFont typeface="Arial" panose="020B0604020202020204" pitchFamily="34" charset="0"/>
                        <a:buNone/>
                      </a:pPr>
                      <a:r>
                        <a:rPr lang="fr-FR" sz="1100" kern="1200" dirty="0">
                          <a:solidFill>
                            <a:schemeClr val="dk1"/>
                          </a:solidFill>
                          <a:latin typeface="+mn-lt"/>
                          <a:ea typeface="+mn-ea"/>
                          <a:cs typeface="+mn-cs"/>
                        </a:rPr>
                        <a:t>Guichet</a:t>
                      </a:r>
                    </a:p>
                  </a:txBody>
                  <a:tcPr/>
                </a:tc>
                <a:tc hMerge="1">
                  <a:txBody>
                    <a:bodyPr/>
                    <a:lstStyle/>
                    <a:p>
                      <a:endParaRPr lang="fr-FR" sz="1100" kern="1200" dirty="0">
                        <a:solidFill>
                          <a:schemeClr val="dk1"/>
                        </a:solidFill>
                        <a:latin typeface="+mn-lt"/>
                        <a:ea typeface="+mn-ea"/>
                        <a:cs typeface="+mn-cs"/>
                      </a:endParaRPr>
                    </a:p>
                  </a:txBody>
                  <a:tcPr/>
                </a:tc>
                <a:tc>
                  <a:txBody>
                    <a:bodyPr/>
                    <a:lstStyle/>
                    <a:p>
                      <a:r>
                        <a:rPr lang="fr-FR" sz="1100" kern="1200" dirty="0">
                          <a:solidFill>
                            <a:schemeClr val="dk1"/>
                          </a:solidFill>
                          <a:latin typeface="+mn-lt"/>
                          <a:ea typeface="+mn-ea"/>
                          <a:cs typeface="+mn-cs"/>
                        </a:rPr>
                        <a:t>Programme, élaboré par EUREKA et la Commission européenne, destiné à soutenir prioritairement les PME innovantes, à fort potentiel de croissance, porteuses d’un projet d’innovation et engagées dans des projets collaboratifs.</a:t>
                      </a:r>
                    </a:p>
                    <a:p>
                      <a:endParaRPr lang="fr-FR" sz="1100" kern="1200" dirty="0">
                        <a:solidFill>
                          <a:schemeClr val="dk1"/>
                        </a:solidFill>
                        <a:latin typeface="+mn-lt"/>
                        <a:ea typeface="+mn-ea"/>
                        <a:cs typeface="+mn-cs"/>
                      </a:endParaRPr>
                    </a:p>
                  </a:txBody>
                  <a:tcPr/>
                </a:tc>
                <a:tc>
                  <a:txBody>
                    <a:bodyPr/>
                    <a:lstStyle/>
                    <a:p>
                      <a:r>
                        <a:rPr lang="fr-FR" sz="1100" kern="1200" dirty="0" err="1">
                          <a:solidFill>
                            <a:schemeClr val="dk1"/>
                          </a:solidFill>
                          <a:latin typeface="+mn-lt"/>
                          <a:ea typeface="+mn-ea"/>
                          <a:cs typeface="+mn-cs"/>
                        </a:rPr>
                        <a:t>Entreprise|Organisme</a:t>
                      </a:r>
                      <a:r>
                        <a:rPr lang="fr-FR" sz="1100" kern="1200" dirty="0">
                          <a:solidFill>
                            <a:schemeClr val="dk1"/>
                          </a:solidFill>
                          <a:latin typeface="+mn-lt"/>
                          <a:ea typeface="+mn-ea"/>
                          <a:cs typeface="+mn-cs"/>
                        </a:rPr>
                        <a:t> de recherche |Chercheur et/ou académique | Etablissement d’enseignement supérieur et de recherche</a:t>
                      </a:r>
                    </a:p>
                    <a:p>
                      <a:endParaRPr lang="fr-FR" sz="1100" kern="1200" dirty="0">
                        <a:solidFill>
                          <a:schemeClr val="dk1"/>
                        </a:solidFill>
                        <a:latin typeface="+mn-lt"/>
                        <a:ea typeface="+mn-ea"/>
                        <a:cs typeface="+mn-cs"/>
                      </a:endParaRPr>
                    </a:p>
                    <a:p>
                      <a:r>
                        <a:rPr lang="fr-FR" sz="1100" kern="1200" dirty="0">
                          <a:solidFill>
                            <a:schemeClr val="dk1"/>
                          </a:solidFill>
                          <a:latin typeface="+mn-lt"/>
                          <a:ea typeface="+mn-ea"/>
                          <a:cs typeface="+mn-cs"/>
                        </a:rPr>
                        <a:t>Individuel</a:t>
                      </a:r>
                    </a:p>
                  </a:txBody>
                  <a:tcPr/>
                </a:tc>
                <a:tc>
                  <a:txBody>
                    <a:bodyPr/>
                    <a:lstStyle/>
                    <a:p>
                      <a:r>
                        <a:rPr lang="fr-FR" sz="1100" kern="1200" dirty="0">
                          <a:solidFill>
                            <a:schemeClr val="dk1"/>
                          </a:solidFill>
                          <a:latin typeface="+mn-lt"/>
                          <a:ea typeface="+mn-ea"/>
                          <a:cs typeface="+mn-cs"/>
                        </a:rPr>
                        <a:t>Bpifrance</a:t>
                      </a:r>
                    </a:p>
                    <a:p>
                      <a:r>
                        <a:rPr lang="fr-FR" sz="1100" dirty="0" err="1">
                          <a:hlinkClick r:id="rId5"/>
                        </a:rPr>
                        <a:t>Eurostars</a:t>
                      </a:r>
                      <a:r>
                        <a:rPr lang="fr-FR" sz="1100" dirty="0">
                          <a:hlinkClick r:id="rId5"/>
                        </a:rPr>
                        <a:t> 3 (bpifrance.fr)</a:t>
                      </a:r>
                      <a:endParaRPr lang="fr-FR" sz="1100" kern="1200" dirty="0">
                        <a:solidFill>
                          <a:schemeClr val="dk1"/>
                        </a:solidFill>
                        <a:latin typeface="+mn-lt"/>
                        <a:ea typeface="+mn-ea"/>
                        <a:cs typeface="+mn-cs"/>
                      </a:endParaRPr>
                    </a:p>
                  </a:txBody>
                  <a:tcPr/>
                </a:tc>
                <a:extLst>
                  <a:ext uri="{0D108BD9-81ED-4DB2-BD59-A6C34878D82A}">
                    <a16:rowId xmlns:a16="http://schemas.microsoft.com/office/drawing/2014/main" val="3102361869"/>
                  </a:ext>
                </a:extLst>
              </a:tr>
              <a:tr h="521782">
                <a:tc>
                  <a:txBody>
                    <a:bodyPr/>
                    <a:lstStyle/>
                    <a:p>
                      <a:r>
                        <a:rPr lang="fr-FR" sz="1100" dirty="0"/>
                        <a:t>Prêt FEDER Innovation</a:t>
                      </a:r>
                    </a:p>
                  </a:txBody>
                  <a:tcPr/>
                </a:tc>
                <a:tc gridSpan="2">
                  <a:txBody>
                    <a:bodyPr/>
                    <a:lstStyle/>
                    <a:p>
                      <a:pPr marL="0" indent="0">
                        <a:buFont typeface="Arial" panose="020B0604020202020204" pitchFamily="34" charset="0"/>
                        <a:buNone/>
                      </a:pPr>
                      <a:r>
                        <a:rPr lang="fr-FR" sz="1100" kern="1200" dirty="0">
                          <a:solidFill>
                            <a:schemeClr val="dk1"/>
                          </a:solidFill>
                          <a:latin typeface="+mn-lt"/>
                          <a:ea typeface="+mn-ea"/>
                          <a:cs typeface="+mn-cs"/>
                        </a:rPr>
                        <a:t>Guichet</a:t>
                      </a:r>
                    </a:p>
                  </a:txBody>
                  <a:tcPr/>
                </a:tc>
                <a:tc hMerge="1">
                  <a:txBody>
                    <a:bodyPr/>
                    <a:lstStyle/>
                    <a:p>
                      <a:endParaRPr lang="fr-FR" sz="1100" kern="1200" dirty="0">
                        <a:solidFill>
                          <a:schemeClr val="dk1"/>
                        </a:solidFill>
                        <a:latin typeface="+mn-lt"/>
                        <a:ea typeface="+mn-ea"/>
                        <a:cs typeface="+mn-cs"/>
                      </a:endParaRPr>
                    </a:p>
                  </a:txBody>
                  <a:tcPr/>
                </a:tc>
                <a:tc>
                  <a:txBody>
                    <a:bodyPr/>
                    <a:lstStyle/>
                    <a:p>
                      <a:r>
                        <a:rPr lang="fr-FR" sz="1100" kern="1200" dirty="0">
                          <a:solidFill>
                            <a:schemeClr val="dk1"/>
                          </a:solidFill>
                          <a:latin typeface="+mn-lt"/>
                          <a:ea typeface="+mn-ea"/>
                          <a:cs typeface="+mn-cs"/>
                        </a:rPr>
                        <a:t>Entre 100 000 € et 1 000 000 € pour financer des projets d’innovation des entreprises régionales.</a:t>
                      </a:r>
                    </a:p>
                  </a:txBody>
                  <a:tcPr/>
                </a:tc>
                <a:tc>
                  <a:txBody>
                    <a:bodyPr/>
                    <a:lstStyle/>
                    <a:p>
                      <a:r>
                        <a:rPr lang="fr-FR" sz="1100" kern="1200" dirty="0" err="1">
                          <a:solidFill>
                            <a:schemeClr val="dk1"/>
                          </a:solidFill>
                          <a:latin typeface="+mn-lt"/>
                          <a:ea typeface="+mn-ea"/>
                          <a:cs typeface="+mn-cs"/>
                        </a:rPr>
                        <a:t>Entreprise|PME|Grande</a:t>
                      </a:r>
                      <a:r>
                        <a:rPr lang="fr-FR" sz="1100" kern="1200" dirty="0">
                          <a:solidFill>
                            <a:schemeClr val="dk1"/>
                          </a:solidFill>
                          <a:latin typeface="+mn-lt"/>
                          <a:ea typeface="+mn-ea"/>
                          <a:cs typeface="+mn-cs"/>
                        </a:rPr>
                        <a:t> entreprise</a:t>
                      </a:r>
                    </a:p>
                    <a:p>
                      <a:endParaRPr lang="fr-FR" sz="1100" kern="1200" dirty="0">
                        <a:solidFill>
                          <a:schemeClr val="dk1"/>
                        </a:solidFill>
                        <a:latin typeface="+mn-lt"/>
                        <a:ea typeface="+mn-ea"/>
                        <a:cs typeface="+mn-cs"/>
                      </a:endParaRPr>
                    </a:p>
                    <a:p>
                      <a:r>
                        <a:rPr lang="fr-FR" sz="1100" kern="1200" dirty="0">
                          <a:solidFill>
                            <a:schemeClr val="dk1"/>
                          </a:solidFill>
                          <a:latin typeface="+mn-lt"/>
                          <a:ea typeface="+mn-ea"/>
                          <a:cs typeface="+mn-cs"/>
                        </a:rPr>
                        <a:t>Individuel</a:t>
                      </a:r>
                    </a:p>
                  </a:txBody>
                  <a:tcPr/>
                </a:tc>
                <a:tc>
                  <a:txBody>
                    <a:bodyPr/>
                    <a:lstStyle/>
                    <a:p>
                      <a:r>
                        <a:rPr lang="fr-FR" sz="1100" kern="1200" dirty="0">
                          <a:solidFill>
                            <a:schemeClr val="dk1"/>
                          </a:solidFill>
                          <a:latin typeface="+mn-lt"/>
                          <a:ea typeface="+mn-ea"/>
                          <a:cs typeface="+mn-cs"/>
                        </a:rPr>
                        <a:t>Bpifrance</a:t>
                      </a:r>
                    </a:p>
                    <a:p>
                      <a:r>
                        <a:rPr lang="fr-FR" sz="1000" dirty="0">
                          <a:hlinkClick r:id="rId6"/>
                        </a:rPr>
                        <a:t>Prêt FEDER Innovation (bpifrance.fr)</a:t>
                      </a:r>
                      <a:endParaRPr lang="fr-FR" sz="1000" kern="1200" dirty="0">
                        <a:solidFill>
                          <a:schemeClr val="dk1"/>
                        </a:solidFill>
                        <a:latin typeface="+mn-lt"/>
                        <a:ea typeface="+mn-ea"/>
                        <a:cs typeface="+mn-cs"/>
                      </a:endParaRPr>
                    </a:p>
                  </a:txBody>
                  <a:tcPr/>
                </a:tc>
                <a:extLst>
                  <a:ext uri="{0D108BD9-81ED-4DB2-BD59-A6C34878D82A}">
                    <a16:rowId xmlns:a16="http://schemas.microsoft.com/office/drawing/2014/main" val="1829027209"/>
                  </a:ext>
                </a:extLst>
              </a:tr>
            </a:tbl>
          </a:graphicData>
        </a:graphic>
      </p:graphicFrame>
    </p:spTree>
    <p:extLst>
      <p:ext uri="{BB962C8B-B14F-4D97-AF65-F5344CB8AC3E}">
        <p14:creationId xmlns:p14="http://schemas.microsoft.com/office/powerpoint/2010/main" val="2667576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13</a:t>
            </a:fld>
            <a:endParaRPr lang="fr-FR" dirty="0"/>
          </a:p>
        </p:txBody>
      </p:sp>
      <p:sp>
        <p:nvSpPr>
          <p:cNvPr id="5" name="Espace réservé du pied de page 4"/>
          <p:cNvSpPr>
            <a:spLocks noGrp="1"/>
          </p:cNvSpPr>
          <p:nvPr>
            <p:ph type="ftr" sz="quarter" idx="3"/>
          </p:nvPr>
        </p:nvSpPr>
        <p:spPr/>
        <p:txBody>
          <a:bodyPr/>
          <a:lstStyle/>
          <a:p>
            <a:r>
              <a:rPr lang="fr-FR"/>
              <a:t>Secrétariat général pour l’investissement </a:t>
            </a:r>
            <a:endParaRPr lang="fr-FR" dirty="0"/>
          </a:p>
        </p:txBody>
      </p:sp>
      <p:sp>
        <p:nvSpPr>
          <p:cNvPr id="10" name="Titre 3"/>
          <p:cNvSpPr txBox="1">
            <a:spLocks/>
          </p:cNvSpPr>
          <p:nvPr/>
        </p:nvSpPr>
        <p:spPr>
          <a:xfrm>
            <a:off x="431799" y="856764"/>
            <a:ext cx="11233151" cy="420493"/>
          </a:xfrm>
          <a:prstGeom prst="rect">
            <a:avLst/>
          </a:prstGeom>
          <a:solidFill>
            <a:srgbClr val="00008A"/>
          </a:solidFill>
        </p:spPr>
        <p:txBody>
          <a:bodyPr vert="horz" lIns="91440" tIns="45720" rIns="91440" bIns="45720" rtlCol="0" anchor="ctr">
            <a:normAutofit/>
          </a:bodyPr>
          <a:lstStyle>
            <a:lvl1pPr marL="19050" indent="0" algn="l" defTabSz="1219170" rtl="0" eaLnBrk="1" latinLnBrk="0" hangingPunct="1">
              <a:lnSpc>
                <a:spcPct val="90000"/>
              </a:lnSpc>
              <a:spcBef>
                <a:spcPct val="0"/>
              </a:spcBef>
              <a:buNone/>
              <a:tabLst/>
              <a:defRPr sz="3333" b="1" kern="1200">
                <a:solidFill>
                  <a:schemeClr val="bg1"/>
                </a:solidFill>
                <a:latin typeface="Marianne" panose="02000000000000000000" pitchFamily="2" charset="0"/>
                <a:ea typeface="+mj-ea"/>
                <a:cs typeface="+mj-cs"/>
              </a:defRPr>
            </a:lvl1pPr>
          </a:lstStyle>
          <a:p>
            <a:r>
              <a:rPr lang="fr-FR" sz="2000" dirty="0"/>
              <a:t>Structurel / Multithématique</a:t>
            </a:r>
          </a:p>
        </p:txBody>
      </p:sp>
      <p:graphicFrame>
        <p:nvGraphicFramePr>
          <p:cNvPr id="12" name="Tableau 11"/>
          <p:cNvGraphicFramePr>
            <a:graphicFrameLocks noGrp="1"/>
          </p:cNvGraphicFramePr>
          <p:nvPr>
            <p:extLst>
              <p:ext uri="{D42A27DB-BD31-4B8C-83A1-F6EECF244321}">
                <p14:modId xmlns:p14="http://schemas.microsoft.com/office/powerpoint/2010/main" val="574345533"/>
              </p:ext>
            </p:extLst>
          </p:nvPr>
        </p:nvGraphicFramePr>
        <p:xfrm>
          <a:off x="431799" y="1499938"/>
          <a:ext cx="11233150" cy="2521413"/>
        </p:xfrm>
        <a:graphic>
          <a:graphicData uri="http://schemas.openxmlformats.org/drawingml/2006/table">
            <a:tbl>
              <a:tblPr firstRow="1" bandRow="1">
                <a:tableStyleId>{21E4AEA4-8DFA-4A89-87EB-49C32662AFE0}</a:tableStyleId>
              </a:tblPr>
              <a:tblGrid>
                <a:gridCol w="1832430">
                  <a:extLst>
                    <a:ext uri="{9D8B030D-6E8A-4147-A177-3AD203B41FA5}">
                      <a16:colId xmlns:a16="http://schemas.microsoft.com/office/drawing/2014/main" val="166867515"/>
                    </a:ext>
                  </a:extLst>
                </a:gridCol>
                <a:gridCol w="754741">
                  <a:extLst>
                    <a:ext uri="{9D8B030D-6E8A-4147-A177-3AD203B41FA5}">
                      <a16:colId xmlns:a16="http://schemas.microsoft.com/office/drawing/2014/main" val="2592849103"/>
                    </a:ext>
                  </a:extLst>
                </a:gridCol>
                <a:gridCol w="1074058">
                  <a:extLst>
                    <a:ext uri="{9D8B030D-6E8A-4147-A177-3AD203B41FA5}">
                      <a16:colId xmlns:a16="http://schemas.microsoft.com/office/drawing/2014/main" val="2667948721"/>
                    </a:ext>
                  </a:extLst>
                </a:gridCol>
                <a:gridCol w="4353853">
                  <a:extLst>
                    <a:ext uri="{9D8B030D-6E8A-4147-A177-3AD203B41FA5}">
                      <a16:colId xmlns:a16="http://schemas.microsoft.com/office/drawing/2014/main" val="3113148329"/>
                    </a:ext>
                  </a:extLst>
                </a:gridCol>
                <a:gridCol w="2061461">
                  <a:extLst>
                    <a:ext uri="{9D8B030D-6E8A-4147-A177-3AD203B41FA5}">
                      <a16:colId xmlns:a16="http://schemas.microsoft.com/office/drawing/2014/main" val="3378506407"/>
                    </a:ext>
                  </a:extLst>
                </a:gridCol>
                <a:gridCol w="1156607">
                  <a:extLst>
                    <a:ext uri="{9D8B030D-6E8A-4147-A177-3AD203B41FA5}">
                      <a16:colId xmlns:a16="http://schemas.microsoft.com/office/drawing/2014/main" val="2672660436"/>
                    </a:ext>
                  </a:extLst>
                </a:gridCol>
              </a:tblGrid>
              <a:tr h="395433">
                <a:tc>
                  <a:txBody>
                    <a:bodyPr/>
                    <a:lstStyle/>
                    <a:p>
                      <a:r>
                        <a:rPr lang="fr-FR" sz="1200" dirty="0"/>
                        <a:t>AAP</a:t>
                      </a:r>
                    </a:p>
                  </a:txBody>
                  <a:tcPr/>
                </a:tc>
                <a:tc>
                  <a:txBody>
                    <a:bodyPr/>
                    <a:lstStyle/>
                    <a:p>
                      <a:r>
                        <a:rPr lang="fr-FR" sz="1200" dirty="0"/>
                        <a:t>Relèves</a:t>
                      </a:r>
                    </a:p>
                  </a:txBody>
                  <a:tcPr/>
                </a:tc>
                <a:tc>
                  <a:txBody>
                    <a:bodyPr/>
                    <a:lstStyle/>
                    <a:p>
                      <a:r>
                        <a:rPr lang="fr-FR" sz="1200" dirty="0"/>
                        <a:t>Clôture</a:t>
                      </a:r>
                    </a:p>
                  </a:txBody>
                  <a:tcPr/>
                </a:tc>
                <a:tc>
                  <a:txBody>
                    <a:bodyPr/>
                    <a:lstStyle/>
                    <a:p>
                      <a:r>
                        <a:rPr lang="fr-FR" sz="1200" dirty="0"/>
                        <a:t>Description</a:t>
                      </a:r>
                    </a:p>
                  </a:txBody>
                  <a:tcPr/>
                </a:tc>
                <a:tc>
                  <a:txBody>
                    <a:bodyPr/>
                    <a:lstStyle/>
                    <a:p>
                      <a:r>
                        <a:rPr lang="fr-FR" sz="1200" dirty="0"/>
                        <a:t>Bénéficiaires</a:t>
                      </a:r>
                    </a:p>
                  </a:txBody>
                  <a:tcPr/>
                </a:tc>
                <a:tc>
                  <a:txBody>
                    <a:bodyPr/>
                    <a:lstStyle/>
                    <a:p>
                      <a:r>
                        <a:rPr lang="fr-FR" sz="1200" dirty="0"/>
                        <a:t>Opérateurs</a:t>
                      </a:r>
                    </a:p>
                  </a:txBody>
                  <a:tcPr/>
                </a:tc>
                <a:extLst>
                  <a:ext uri="{0D108BD9-81ED-4DB2-BD59-A6C34878D82A}">
                    <a16:rowId xmlns:a16="http://schemas.microsoft.com/office/drawing/2014/main" val="2855643139"/>
                  </a:ext>
                </a:extLst>
              </a:tr>
              <a:tr h="370840">
                <a:tc>
                  <a:txBody>
                    <a:bodyPr/>
                    <a:lstStyle/>
                    <a:p>
                      <a:r>
                        <a:rPr lang="fr-FR" sz="1100" dirty="0"/>
                        <a:t>Prêt Nouvelle Industrie</a:t>
                      </a:r>
                    </a:p>
                  </a:txBody>
                  <a:tcPr/>
                </a:tc>
                <a:tc gridSpan="2">
                  <a:txBody>
                    <a:bodyPr/>
                    <a:lstStyle/>
                    <a:p>
                      <a:pPr marL="0" indent="0">
                        <a:buFont typeface="Arial" panose="020B0604020202020204" pitchFamily="34" charset="0"/>
                        <a:buNone/>
                      </a:pPr>
                      <a:r>
                        <a:rPr lang="fr-FR" sz="1100" kern="1200" dirty="0">
                          <a:solidFill>
                            <a:schemeClr val="dk1"/>
                          </a:solidFill>
                          <a:latin typeface="+mn-lt"/>
                          <a:ea typeface="+mn-ea"/>
                          <a:cs typeface="+mn-cs"/>
                        </a:rPr>
                        <a:t>Guichet</a:t>
                      </a:r>
                    </a:p>
                  </a:txBody>
                  <a:tcPr/>
                </a:tc>
                <a:tc hMerge="1">
                  <a:txBody>
                    <a:bodyPr/>
                    <a:lstStyle/>
                    <a:p>
                      <a:endParaRPr lang="fr-FR"/>
                    </a:p>
                  </a:txBody>
                  <a:tcPr/>
                </a:tc>
                <a:tc>
                  <a:txBody>
                    <a:bodyPr/>
                    <a:lstStyle/>
                    <a:p>
                      <a:r>
                        <a:rPr lang="fr-FR" sz="1100" kern="1200" dirty="0">
                          <a:solidFill>
                            <a:schemeClr val="dk1"/>
                          </a:solidFill>
                          <a:latin typeface="+mn-lt"/>
                          <a:ea typeface="+mn-ea"/>
                          <a:cs typeface="+mn-cs"/>
                        </a:rPr>
                        <a:t>Jusqu’à 15 000 000 euros pour financer le lancement de démonstrateur industriel, d’usine pilote ou d’usine de production à fort risque technologique/industriel en France.</a:t>
                      </a:r>
                    </a:p>
                  </a:txBody>
                  <a:tcPr/>
                </a:tc>
                <a:tc>
                  <a:txBody>
                    <a:bodyPr/>
                    <a:lstStyle/>
                    <a:p>
                      <a:r>
                        <a:rPr lang="fr-FR" sz="1100" kern="1200" dirty="0" err="1">
                          <a:solidFill>
                            <a:schemeClr val="dk1"/>
                          </a:solidFill>
                          <a:latin typeface="+mn-lt"/>
                          <a:ea typeface="+mn-ea"/>
                          <a:cs typeface="+mn-cs"/>
                        </a:rPr>
                        <a:t>PME|Entreprise</a:t>
                      </a:r>
                      <a:endParaRPr lang="fr-FR" sz="1100" kern="1200" dirty="0">
                        <a:solidFill>
                          <a:schemeClr val="dk1"/>
                        </a:solidFill>
                        <a:latin typeface="+mn-lt"/>
                        <a:ea typeface="+mn-ea"/>
                        <a:cs typeface="+mn-cs"/>
                      </a:endParaRPr>
                    </a:p>
                    <a:p>
                      <a:endParaRPr lang="fr-FR" sz="1100" kern="1200" dirty="0">
                        <a:solidFill>
                          <a:schemeClr val="dk1"/>
                        </a:solidFill>
                        <a:latin typeface="+mn-lt"/>
                        <a:ea typeface="+mn-ea"/>
                        <a:cs typeface="+mn-cs"/>
                      </a:endParaRPr>
                    </a:p>
                    <a:p>
                      <a:r>
                        <a:rPr lang="fr-FR" sz="1100" kern="1200" dirty="0">
                          <a:solidFill>
                            <a:schemeClr val="dk1"/>
                          </a:solidFill>
                          <a:latin typeface="+mn-lt"/>
                          <a:ea typeface="+mn-ea"/>
                          <a:cs typeface="+mn-cs"/>
                        </a:rPr>
                        <a:t>Individuel</a:t>
                      </a:r>
                    </a:p>
                  </a:txBody>
                  <a:tcPr/>
                </a:tc>
                <a:tc>
                  <a:txBody>
                    <a:bodyPr/>
                    <a:lstStyle/>
                    <a:p>
                      <a:r>
                        <a:rPr lang="fr-FR" sz="1100" kern="1200" dirty="0">
                          <a:solidFill>
                            <a:schemeClr val="dk1"/>
                          </a:solidFill>
                          <a:latin typeface="+mn-lt"/>
                          <a:ea typeface="+mn-ea"/>
                          <a:cs typeface="+mn-cs"/>
                        </a:rPr>
                        <a:t>Bpifrance</a:t>
                      </a:r>
                    </a:p>
                    <a:p>
                      <a:r>
                        <a:rPr lang="fr-FR" sz="1000" dirty="0">
                          <a:hlinkClick r:id="rId2"/>
                        </a:rPr>
                        <a:t>Prêt Nouvelle Industrie (bpifrance.fr)</a:t>
                      </a:r>
                      <a:endParaRPr lang="fr-FR" sz="1000" dirty="0"/>
                    </a:p>
                    <a:p>
                      <a:endParaRPr lang="fr-FR" sz="950" kern="1200" baseline="0" dirty="0">
                        <a:solidFill>
                          <a:schemeClr val="dk1"/>
                        </a:solidFill>
                        <a:latin typeface="+mn-lt"/>
                        <a:ea typeface="+mn-ea"/>
                        <a:cs typeface="+mn-cs"/>
                      </a:endParaRPr>
                    </a:p>
                  </a:txBody>
                  <a:tcPr/>
                </a:tc>
                <a:extLst>
                  <a:ext uri="{0D108BD9-81ED-4DB2-BD59-A6C34878D82A}">
                    <a16:rowId xmlns:a16="http://schemas.microsoft.com/office/drawing/2014/main" val="1138265530"/>
                  </a:ext>
                </a:extLst>
              </a:tr>
              <a:tr h="461558">
                <a:tc>
                  <a:txBody>
                    <a:bodyPr/>
                    <a:lstStyle/>
                    <a:p>
                      <a:r>
                        <a:rPr lang="fr-FR" sz="1100" dirty="0"/>
                        <a:t>AMI « Compétences et métiers d’avenir »</a:t>
                      </a:r>
                    </a:p>
                  </a:txBody>
                  <a:tcPr/>
                </a:tc>
                <a:tc>
                  <a:txBody>
                    <a:bodyPr/>
                    <a:lstStyle/>
                    <a:p>
                      <a:pPr marL="0" indent="0" algn="l" defTabSz="1219170" rtl="0" eaLnBrk="1" latinLnBrk="0" hangingPunct="1">
                        <a:buFont typeface="Arial" panose="020B0604020202020204" pitchFamily="34" charset="0"/>
                        <a:buNone/>
                      </a:pPr>
                      <a:r>
                        <a:rPr lang="fr-FR" sz="1100" kern="1200" dirty="0">
                          <a:solidFill>
                            <a:schemeClr val="dk1"/>
                          </a:solidFill>
                          <a:latin typeface="+mn-lt"/>
                          <a:ea typeface="+mn-ea"/>
                          <a:cs typeface="+mn-cs"/>
                        </a:rPr>
                        <a:t>Au fil de l’eau</a:t>
                      </a:r>
                    </a:p>
                  </a:txBody>
                  <a:tcPr/>
                </a:tc>
                <a:tc>
                  <a:txBody>
                    <a:bodyPr/>
                    <a:lstStyle/>
                    <a:p>
                      <a:pPr marL="0" algn="l" defTabSz="1219170" rtl="0" eaLnBrk="1" latinLnBrk="0" hangingPunct="1"/>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a:solidFill>
                            <a:schemeClr val="dk1"/>
                          </a:solidFill>
                          <a:latin typeface="+mn-lt"/>
                          <a:ea typeface="+mn-ea"/>
                          <a:cs typeface="+mn-cs"/>
                        </a:rPr>
                        <a:t>Répondre aux besoins des entreprises en matière de compétences nouvelles pour les métiers d’avenir afin de s’inscrire dans la stratégie France 2030.</a:t>
                      </a:r>
                    </a:p>
                  </a:txBody>
                  <a:tcPr/>
                </a:tc>
                <a:tc>
                  <a:txBody>
                    <a:bodyPr/>
                    <a:lstStyle/>
                    <a:p>
                      <a:pPr marL="0" algn="l" defTabSz="1219170" rtl="0" eaLnBrk="1" latinLnBrk="0" hangingPunct="1"/>
                      <a:r>
                        <a:rPr lang="fr-FR" sz="1100" kern="1200" dirty="0" err="1">
                          <a:solidFill>
                            <a:schemeClr val="dk1"/>
                          </a:solidFill>
                          <a:latin typeface="+mn-lt"/>
                          <a:ea typeface="+mn-ea"/>
                          <a:cs typeface="+mn-cs"/>
                        </a:rPr>
                        <a:t>Startup|PME|Grande</a:t>
                      </a:r>
                      <a:r>
                        <a:rPr lang="fr-FR" sz="1100" kern="1200" dirty="0">
                          <a:solidFill>
                            <a:schemeClr val="dk1"/>
                          </a:solidFill>
                          <a:latin typeface="+mn-lt"/>
                          <a:ea typeface="+mn-ea"/>
                          <a:cs typeface="+mn-cs"/>
                        </a:rPr>
                        <a:t> </a:t>
                      </a:r>
                      <a:r>
                        <a:rPr lang="fr-FR" sz="1100" kern="1200" dirty="0" err="1">
                          <a:solidFill>
                            <a:schemeClr val="dk1"/>
                          </a:solidFill>
                          <a:latin typeface="+mn-lt"/>
                          <a:ea typeface="+mn-ea"/>
                          <a:cs typeface="+mn-cs"/>
                        </a:rPr>
                        <a:t>entreprise|Organisme</a:t>
                      </a:r>
                      <a:r>
                        <a:rPr lang="fr-FR" sz="1100" kern="1200" dirty="0">
                          <a:solidFill>
                            <a:schemeClr val="dk1"/>
                          </a:solidFill>
                          <a:latin typeface="+mn-lt"/>
                          <a:ea typeface="+mn-ea"/>
                          <a:cs typeface="+mn-cs"/>
                        </a:rPr>
                        <a:t> de formation |Organisme - personnalité </a:t>
                      </a:r>
                      <a:r>
                        <a:rPr lang="fr-FR" sz="1100" kern="1200" dirty="0" err="1">
                          <a:solidFill>
                            <a:schemeClr val="dk1"/>
                          </a:solidFill>
                          <a:latin typeface="+mn-lt"/>
                          <a:ea typeface="+mn-ea"/>
                          <a:cs typeface="+mn-cs"/>
                        </a:rPr>
                        <a:t>morale|Entreprise</a:t>
                      </a:r>
                      <a:endParaRPr lang="fr-FR" sz="1100" kern="1200" dirty="0">
                        <a:solidFill>
                          <a:schemeClr val="dk1"/>
                        </a:solidFill>
                        <a:latin typeface="+mn-lt"/>
                        <a:ea typeface="+mn-ea"/>
                        <a:cs typeface="+mn-cs"/>
                      </a:endParaRPr>
                    </a:p>
                    <a:p>
                      <a:pPr marL="0" algn="l" defTabSz="1219170" rtl="0" eaLnBrk="1" latinLnBrk="0" hangingPunct="1"/>
                      <a:endParaRPr lang="fr-FR" sz="1100" kern="1200" dirty="0">
                        <a:solidFill>
                          <a:schemeClr val="dk1"/>
                        </a:solidFill>
                        <a:latin typeface="+mn-lt"/>
                        <a:ea typeface="+mn-ea"/>
                        <a:cs typeface="+mn-cs"/>
                      </a:endParaRPr>
                    </a:p>
                    <a:p>
                      <a:pPr marL="0" algn="l" defTabSz="1219170" rtl="0" eaLnBrk="1" latinLnBrk="0" hangingPunct="1"/>
                      <a:r>
                        <a:rPr lang="fr-FR" sz="1100" kern="1200" dirty="0">
                          <a:solidFill>
                            <a:schemeClr val="dk1"/>
                          </a:solidFill>
                          <a:latin typeface="+mn-lt"/>
                          <a:ea typeface="+mn-ea"/>
                          <a:cs typeface="+mn-cs"/>
                        </a:rPr>
                        <a:t>Consortium</a:t>
                      </a:r>
                    </a:p>
                  </a:txBody>
                  <a:tcPr/>
                </a:tc>
                <a:tc>
                  <a:txBody>
                    <a:bodyPr/>
                    <a:lstStyle/>
                    <a:p>
                      <a:pPr marL="0" algn="l" defTabSz="1219170" rtl="0" eaLnBrk="1" latinLnBrk="0" hangingPunct="1"/>
                      <a:r>
                        <a:rPr lang="fr-FR" sz="1100" kern="1200" dirty="0">
                          <a:solidFill>
                            <a:schemeClr val="dk1"/>
                          </a:solidFill>
                          <a:latin typeface="+mn-lt"/>
                          <a:ea typeface="+mn-ea"/>
                          <a:cs typeface="+mn-cs"/>
                        </a:rPr>
                        <a:t>ANR et CDC</a:t>
                      </a:r>
                    </a:p>
                    <a:p>
                      <a:pPr marL="0" algn="l" defTabSz="1219170" rtl="0" eaLnBrk="1" latinLnBrk="0" hangingPunct="1"/>
                      <a:r>
                        <a:rPr lang="fr-FR" sz="900" dirty="0">
                          <a:hlinkClick r:id="rId3"/>
                        </a:rPr>
                        <a:t>Compétences et Métiers d’Avenir (CMA) – Appel à manifestation d’intérêt – 2021-2025 | ANR</a:t>
                      </a:r>
                      <a:endParaRPr lang="fr-FR" sz="900" kern="1200" baseline="0" dirty="0">
                        <a:solidFill>
                          <a:schemeClr val="dk1"/>
                        </a:solidFill>
                        <a:latin typeface="+mn-lt"/>
                        <a:ea typeface="+mn-ea"/>
                        <a:cs typeface="+mn-cs"/>
                      </a:endParaRPr>
                    </a:p>
                  </a:txBody>
                  <a:tcPr/>
                </a:tc>
                <a:extLst>
                  <a:ext uri="{0D108BD9-81ED-4DB2-BD59-A6C34878D82A}">
                    <a16:rowId xmlns:a16="http://schemas.microsoft.com/office/drawing/2014/main" val="3297288140"/>
                  </a:ext>
                </a:extLst>
              </a:tr>
            </a:tbl>
          </a:graphicData>
        </a:graphic>
      </p:graphicFrame>
    </p:spTree>
    <p:extLst>
      <p:ext uri="{BB962C8B-B14F-4D97-AF65-F5344CB8AC3E}">
        <p14:creationId xmlns:p14="http://schemas.microsoft.com/office/powerpoint/2010/main" val="1778372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14</a:t>
            </a:fld>
            <a:endParaRPr lang="fr-FR" dirty="0"/>
          </a:p>
        </p:txBody>
      </p:sp>
      <p:sp>
        <p:nvSpPr>
          <p:cNvPr id="5" name="Espace réservé du pied de page 4"/>
          <p:cNvSpPr>
            <a:spLocks noGrp="1"/>
          </p:cNvSpPr>
          <p:nvPr>
            <p:ph type="ftr" sz="quarter" idx="3"/>
          </p:nvPr>
        </p:nvSpPr>
        <p:spPr/>
        <p:txBody>
          <a:bodyPr/>
          <a:lstStyle/>
          <a:p>
            <a:r>
              <a:rPr lang="fr-FR"/>
              <a:t>Secrétariat général pour l’investissement </a:t>
            </a:r>
            <a:endParaRPr lang="fr-FR" dirty="0"/>
          </a:p>
        </p:txBody>
      </p:sp>
      <p:sp>
        <p:nvSpPr>
          <p:cNvPr id="10" name="Titre 3"/>
          <p:cNvSpPr txBox="1">
            <a:spLocks/>
          </p:cNvSpPr>
          <p:nvPr/>
        </p:nvSpPr>
        <p:spPr>
          <a:xfrm>
            <a:off x="431799" y="856764"/>
            <a:ext cx="11233151" cy="420493"/>
          </a:xfrm>
          <a:prstGeom prst="rect">
            <a:avLst/>
          </a:prstGeom>
          <a:solidFill>
            <a:srgbClr val="00008A"/>
          </a:solidFill>
        </p:spPr>
        <p:txBody>
          <a:bodyPr vert="horz" lIns="91440" tIns="45720" rIns="91440" bIns="45720" rtlCol="0" anchor="ctr">
            <a:normAutofit/>
          </a:bodyPr>
          <a:lstStyle>
            <a:lvl1pPr marL="19050" indent="0" algn="l" defTabSz="1219170" rtl="0" eaLnBrk="1" latinLnBrk="0" hangingPunct="1">
              <a:lnSpc>
                <a:spcPct val="90000"/>
              </a:lnSpc>
              <a:spcBef>
                <a:spcPct val="0"/>
              </a:spcBef>
              <a:buNone/>
              <a:tabLst/>
              <a:defRPr sz="3333" b="1" kern="1200">
                <a:solidFill>
                  <a:schemeClr val="bg1"/>
                </a:solidFill>
                <a:latin typeface="Marianne" panose="02000000000000000000" pitchFamily="2" charset="0"/>
                <a:ea typeface="+mj-ea"/>
                <a:cs typeface="+mj-cs"/>
              </a:defRPr>
            </a:lvl1pPr>
          </a:lstStyle>
          <a:p>
            <a:r>
              <a:rPr lang="fr-FR" sz="2000" dirty="0"/>
              <a:t>Structurel / Multithématique</a:t>
            </a:r>
          </a:p>
        </p:txBody>
      </p:sp>
      <p:graphicFrame>
        <p:nvGraphicFramePr>
          <p:cNvPr id="12" name="Tableau 11"/>
          <p:cNvGraphicFramePr>
            <a:graphicFrameLocks noGrp="1"/>
          </p:cNvGraphicFramePr>
          <p:nvPr>
            <p:extLst>
              <p:ext uri="{D42A27DB-BD31-4B8C-83A1-F6EECF244321}">
                <p14:modId xmlns:p14="http://schemas.microsoft.com/office/powerpoint/2010/main" val="1691513283"/>
              </p:ext>
            </p:extLst>
          </p:nvPr>
        </p:nvGraphicFramePr>
        <p:xfrm>
          <a:off x="431799" y="1499938"/>
          <a:ext cx="11233150" cy="3542493"/>
        </p:xfrm>
        <a:graphic>
          <a:graphicData uri="http://schemas.openxmlformats.org/drawingml/2006/table">
            <a:tbl>
              <a:tblPr firstRow="1" bandRow="1">
                <a:tableStyleId>{21E4AEA4-8DFA-4A89-87EB-49C32662AFE0}</a:tableStyleId>
              </a:tblPr>
              <a:tblGrid>
                <a:gridCol w="2188770">
                  <a:extLst>
                    <a:ext uri="{9D8B030D-6E8A-4147-A177-3AD203B41FA5}">
                      <a16:colId xmlns:a16="http://schemas.microsoft.com/office/drawing/2014/main" val="166867515"/>
                    </a:ext>
                  </a:extLst>
                </a:gridCol>
                <a:gridCol w="5200517">
                  <a:extLst>
                    <a:ext uri="{9D8B030D-6E8A-4147-A177-3AD203B41FA5}">
                      <a16:colId xmlns:a16="http://schemas.microsoft.com/office/drawing/2014/main" val="3113148329"/>
                    </a:ext>
                  </a:extLst>
                </a:gridCol>
                <a:gridCol w="2462339">
                  <a:extLst>
                    <a:ext uri="{9D8B030D-6E8A-4147-A177-3AD203B41FA5}">
                      <a16:colId xmlns:a16="http://schemas.microsoft.com/office/drawing/2014/main" val="3378506407"/>
                    </a:ext>
                  </a:extLst>
                </a:gridCol>
                <a:gridCol w="1381524">
                  <a:extLst>
                    <a:ext uri="{9D8B030D-6E8A-4147-A177-3AD203B41FA5}">
                      <a16:colId xmlns:a16="http://schemas.microsoft.com/office/drawing/2014/main" val="2672660436"/>
                    </a:ext>
                  </a:extLst>
                </a:gridCol>
              </a:tblGrid>
              <a:tr h="395433">
                <a:tc>
                  <a:txBody>
                    <a:bodyPr/>
                    <a:lstStyle/>
                    <a:p>
                      <a:r>
                        <a:rPr lang="fr-FR" sz="1200" dirty="0"/>
                        <a:t>AAP</a:t>
                      </a:r>
                    </a:p>
                  </a:txBody>
                  <a:tcPr/>
                </a:tc>
                <a:tc>
                  <a:txBody>
                    <a:bodyPr/>
                    <a:lstStyle/>
                    <a:p>
                      <a:r>
                        <a:rPr lang="fr-FR" sz="1200" dirty="0"/>
                        <a:t>Description</a:t>
                      </a:r>
                    </a:p>
                  </a:txBody>
                  <a:tcPr/>
                </a:tc>
                <a:tc>
                  <a:txBody>
                    <a:bodyPr/>
                    <a:lstStyle/>
                    <a:p>
                      <a:r>
                        <a:rPr lang="fr-FR" sz="1200" dirty="0"/>
                        <a:t>Bénéficiaires</a:t>
                      </a:r>
                    </a:p>
                  </a:txBody>
                  <a:tcPr/>
                </a:tc>
                <a:tc>
                  <a:txBody>
                    <a:bodyPr/>
                    <a:lstStyle/>
                    <a:p>
                      <a:r>
                        <a:rPr lang="fr-FR" sz="1200" dirty="0"/>
                        <a:t>Opérateurs</a:t>
                      </a:r>
                    </a:p>
                  </a:txBody>
                  <a:tcPr/>
                </a:tc>
                <a:extLst>
                  <a:ext uri="{0D108BD9-81ED-4DB2-BD59-A6C34878D82A}">
                    <a16:rowId xmlns:a16="http://schemas.microsoft.com/office/drawing/2014/main" val="2855643139"/>
                  </a:ext>
                </a:extLst>
              </a:tr>
              <a:tr h="370840">
                <a:tc>
                  <a:txBody>
                    <a:bodyPr/>
                    <a:lstStyle/>
                    <a:p>
                      <a:r>
                        <a:rPr lang="fr-FR" sz="1100" dirty="0"/>
                        <a:t>Fonds </a:t>
                      </a:r>
                    </a:p>
                    <a:p>
                      <a:r>
                        <a:rPr lang="fr-FR" sz="1100" dirty="0"/>
                        <a:t>« Ecotechnologies »</a:t>
                      </a:r>
                    </a:p>
                  </a:txBody>
                  <a:tcPr/>
                </a:tc>
                <a:tc>
                  <a:txBody>
                    <a:bodyPr/>
                    <a:lstStyle/>
                    <a:p>
                      <a:r>
                        <a:rPr lang="fr-FR" sz="1100" kern="1200" dirty="0">
                          <a:solidFill>
                            <a:schemeClr val="dk1"/>
                          </a:solidFill>
                          <a:latin typeface="+mn-lt"/>
                          <a:ea typeface="+mn-ea"/>
                          <a:cs typeface="+mn-cs"/>
                        </a:rPr>
                        <a:t>Le pôle investit des tickets de 2 à 10 M€, en recherchant systématiquement un </a:t>
                      </a:r>
                      <a:r>
                        <a:rPr lang="fr-FR" sz="1100" kern="1200" dirty="0" err="1">
                          <a:solidFill>
                            <a:schemeClr val="dk1"/>
                          </a:solidFill>
                          <a:latin typeface="+mn-lt"/>
                          <a:ea typeface="+mn-ea"/>
                          <a:cs typeface="+mn-cs"/>
                        </a:rPr>
                        <a:t>co</a:t>
                      </a:r>
                      <a:r>
                        <a:rPr lang="fr-FR" sz="1100" kern="1200" dirty="0">
                          <a:solidFill>
                            <a:schemeClr val="dk1"/>
                          </a:solidFill>
                          <a:latin typeface="+mn-lt"/>
                          <a:ea typeface="+mn-ea"/>
                          <a:cs typeface="+mn-cs"/>
                        </a:rPr>
                        <a:t>-investissement avec des acteurs privés dans une logique d’investisseur avisé. </a:t>
                      </a:r>
                    </a:p>
                    <a:p>
                      <a:endParaRPr lang="fr-FR" sz="1100" kern="1200" dirty="0">
                        <a:solidFill>
                          <a:schemeClr val="dk1"/>
                        </a:solidFill>
                        <a:latin typeface="+mn-lt"/>
                        <a:ea typeface="+mn-ea"/>
                        <a:cs typeface="+mn-cs"/>
                      </a:endParaRPr>
                    </a:p>
                  </a:txBody>
                  <a:tcPr/>
                </a:tc>
                <a:tc>
                  <a:txBody>
                    <a:bodyPr/>
                    <a:lstStyle/>
                    <a:p>
                      <a:r>
                        <a:rPr lang="fr-FR" sz="1100" kern="1200" dirty="0" err="1">
                          <a:solidFill>
                            <a:schemeClr val="dk1"/>
                          </a:solidFill>
                          <a:latin typeface="+mn-lt"/>
                          <a:ea typeface="+mn-ea"/>
                          <a:cs typeface="+mn-cs"/>
                        </a:rPr>
                        <a:t>PME|Entreprise|ETI</a:t>
                      </a:r>
                      <a:endParaRPr lang="fr-FR" sz="1100" kern="1200" dirty="0">
                        <a:solidFill>
                          <a:schemeClr val="dk1"/>
                        </a:solidFill>
                        <a:latin typeface="+mn-lt"/>
                        <a:ea typeface="+mn-ea"/>
                        <a:cs typeface="+mn-cs"/>
                      </a:endParaRPr>
                    </a:p>
                    <a:p>
                      <a:endParaRPr lang="fr-FR" sz="1100" kern="1200" dirty="0">
                        <a:solidFill>
                          <a:schemeClr val="dk1"/>
                        </a:solidFill>
                        <a:latin typeface="+mn-lt"/>
                        <a:ea typeface="+mn-ea"/>
                        <a:cs typeface="+mn-cs"/>
                      </a:endParaRPr>
                    </a:p>
                    <a:p>
                      <a:r>
                        <a:rPr lang="fr-FR" sz="1100" kern="1200" dirty="0">
                          <a:solidFill>
                            <a:schemeClr val="dk1"/>
                          </a:solidFill>
                          <a:latin typeface="+mn-lt"/>
                          <a:ea typeface="+mn-ea"/>
                          <a:cs typeface="+mn-cs"/>
                        </a:rPr>
                        <a:t>Individuel</a:t>
                      </a:r>
                    </a:p>
                  </a:txBody>
                  <a:tcPr/>
                </a:tc>
                <a:tc>
                  <a:txBody>
                    <a:bodyPr/>
                    <a:lstStyle/>
                    <a:p>
                      <a:r>
                        <a:rPr lang="fr-FR" sz="1100" kern="1200" dirty="0">
                          <a:solidFill>
                            <a:schemeClr val="dk1"/>
                          </a:solidFill>
                          <a:latin typeface="+mn-lt"/>
                          <a:ea typeface="+mn-ea"/>
                          <a:cs typeface="+mn-cs"/>
                        </a:rPr>
                        <a:t>Bpifrance</a:t>
                      </a:r>
                    </a:p>
                    <a:p>
                      <a:r>
                        <a:rPr lang="fr-FR" sz="1000" dirty="0">
                          <a:hlinkClick r:id="rId2"/>
                        </a:rPr>
                        <a:t>Green Venture | Bpifrance</a:t>
                      </a:r>
                      <a:endParaRPr lang="fr-FR" sz="950" kern="1200" baseline="0" dirty="0">
                        <a:solidFill>
                          <a:schemeClr val="dk1"/>
                        </a:solidFill>
                        <a:latin typeface="+mn-lt"/>
                        <a:ea typeface="+mn-ea"/>
                        <a:cs typeface="+mn-cs"/>
                      </a:endParaRPr>
                    </a:p>
                  </a:txBody>
                  <a:tcPr/>
                </a:tc>
                <a:extLst>
                  <a:ext uri="{0D108BD9-81ED-4DB2-BD59-A6C34878D82A}">
                    <a16:rowId xmlns:a16="http://schemas.microsoft.com/office/drawing/2014/main" val="3456205725"/>
                  </a:ext>
                </a:extLst>
              </a:tr>
              <a:tr h="370840">
                <a:tc>
                  <a:txBody>
                    <a:bodyPr/>
                    <a:lstStyle/>
                    <a:p>
                      <a:r>
                        <a:rPr lang="fr-FR" sz="1100" dirty="0"/>
                        <a:t>Fonds « French Tech </a:t>
                      </a:r>
                      <a:r>
                        <a:rPr lang="fr-FR" sz="1100" dirty="0" err="1"/>
                        <a:t>Seed</a:t>
                      </a:r>
                      <a:r>
                        <a:rPr lang="fr-FR" sz="1100" baseline="0" dirty="0"/>
                        <a:t> </a:t>
                      </a:r>
                      <a:r>
                        <a:rPr lang="fr-FR" sz="1100" dirty="0"/>
                        <a:t>»</a:t>
                      </a:r>
                    </a:p>
                  </a:txBody>
                  <a:tcPr/>
                </a:tc>
                <a:tc>
                  <a:txBody>
                    <a:bodyPr/>
                    <a:lstStyle/>
                    <a:p>
                      <a:r>
                        <a:rPr lang="fr-FR" sz="1100" kern="1200" dirty="0">
                          <a:solidFill>
                            <a:schemeClr val="dk1"/>
                          </a:solidFill>
                          <a:latin typeface="+mn-lt"/>
                          <a:ea typeface="+mn-ea"/>
                          <a:cs typeface="+mn-cs"/>
                        </a:rPr>
                        <a:t>Fonds dédié aux TPE innovantes en amorçage.</a:t>
                      </a:r>
                    </a:p>
                  </a:txBody>
                  <a:tcPr/>
                </a:tc>
                <a:tc>
                  <a:txBody>
                    <a:bodyPr/>
                    <a:lstStyle/>
                    <a:p>
                      <a:r>
                        <a:rPr lang="fr-FR" sz="1100" kern="1200" dirty="0">
                          <a:solidFill>
                            <a:schemeClr val="dk1"/>
                          </a:solidFill>
                          <a:latin typeface="+mn-lt"/>
                          <a:ea typeface="+mn-ea"/>
                          <a:cs typeface="+mn-cs"/>
                        </a:rPr>
                        <a:t>Entreprise</a:t>
                      </a:r>
                    </a:p>
                    <a:p>
                      <a:endParaRPr lang="fr-FR" sz="1100" kern="1200" dirty="0">
                        <a:solidFill>
                          <a:schemeClr val="dk1"/>
                        </a:solidFill>
                        <a:latin typeface="+mn-lt"/>
                        <a:ea typeface="+mn-ea"/>
                        <a:cs typeface="+mn-cs"/>
                      </a:endParaRPr>
                    </a:p>
                    <a:p>
                      <a:r>
                        <a:rPr lang="fr-FR" sz="1100" kern="1200" dirty="0">
                          <a:solidFill>
                            <a:schemeClr val="dk1"/>
                          </a:solidFill>
                          <a:latin typeface="+mn-lt"/>
                          <a:ea typeface="+mn-ea"/>
                          <a:cs typeface="+mn-cs"/>
                        </a:rPr>
                        <a:t>Individuel</a:t>
                      </a:r>
                    </a:p>
                  </a:txBody>
                  <a:tcPr/>
                </a:tc>
                <a:tc>
                  <a:txBody>
                    <a:bodyPr/>
                    <a:lstStyle/>
                    <a:p>
                      <a:r>
                        <a:rPr lang="fr-FR" sz="1100" kern="1200" dirty="0">
                          <a:solidFill>
                            <a:schemeClr val="dk1"/>
                          </a:solidFill>
                          <a:latin typeface="+mn-lt"/>
                          <a:ea typeface="+mn-ea"/>
                          <a:cs typeface="+mn-cs"/>
                        </a:rPr>
                        <a:t>Bpifrance</a:t>
                      </a:r>
                    </a:p>
                    <a:p>
                      <a:r>
                        <a:rPr lang="en-US" sz="1000" dirty="0">
                          <a:hlinkClick r:id="rId3"/>
                        </a:rPr>
                        <a:t>OC French Tech Seed (bpifrance.fr)</a:t>
                      </a:r>
                      <a:endParaRPr lang="fr-FR" sz="950" kern="1200" baseline="0" dirty="0">
                        <a:solidFill>
                          <a:schemeClr val="dk1"/>
                        </a:solidFill>
                        <a:latin typeface="+mn-lt"/>
                        <a:ea typeface="+mn-ea"/>
                        <a:cs typeface="+mn-cs"/>
                      </a:endParaRPr>
                    </a:p>
                  </a:txBody>
                  <a:tcPr/>
                </a:tc>
                <a:extLst>
                  <a:ext uri="{0D108BD9-81ED-4DB2-BD59-A6C34878D82A}">
                    <a16:rowId xmlns:a16="http://schemas.microsoft.com/office/drawing/2014/main" val="1138265530"/>
                  </a:ext>
                </a:extLst>
              </a:tr>
              <a:tr h="461558">
                <a:tc>
                  <a:txBody>
                    <a:bodyPr/>
                    <a:lstStyle/>
                    <a:p>
                      <a:r>
                        <a:rPr lang="fr-FR" sz="1100" dirty="0"/>
                        <a:t>Fonds </a:t>
                      </a:r>
                      <a:r>
                        <a:rPr lang="fr-FR" sz="1100" dirty="0" err="1"/>
                        <a:t>Build</a:t>
                      </a:r>
                      <a:r>
                        <a:rPr lang="fr-FR" sz="1100" dirty="0"/>
                        <a:t>-Up International</a:t>
                      </a:r>
                    </a:p>
                  </a:txBody>
                  <a:tcPr/>
                </a:tc>
                <a:tc>
                  <a:txBody>
                    <a:bodyPr/>
                    <a:lstStyle/>
                    <a:p>
                      <a:pPr marL="0" algn="l" defTabSz="1219170" rtl="0" eaLnBrk="1" latinLnBrk="0" hangingPunct="1"/>
                      <a:r>
                        <a:rPr lang="fr-FR" sz="1100" kern="1200" dirty="0">
                          <a:solidFill>
                            <a:schemeClr val="dk1"/>
                          </a:solidFill>
                          <a:latin typeface="+mn-lt"/>
                          <a:ea typeface="+mn-ea"/>
                          <a:cs typeface="+mn-cs"/>
                        </a:rPr>
                        <a:t>Il s’agit du premier fonds d’investissement dédié aux acquisitions d’entreprises à l’étranger visant à accélérer la transformation des PME et ETI françaises.</a:t>
                      </a:r>
                    </a:p>
                  </a:txBody>
                  <a:tcPr/>
                </a:tc>
                <a:tc>
                  <a:txBody>
                    <a:bodyPr/>
                    <a:lstStyle/>
                    <a:p>
                      <a:pPr marL="0" algn="l" defTabSz="1219170" rtl="0" eaLnBrk="1" latinLnBrk="0" hangingPunct="1"/>
                      <a:r>
                        <a:rPr lang="fr-FR" sz="1100" kern="1200" dirty="0" err="1">
                          <a:solidFill>
                            <a:schemeClr val="dk1"/>
                          </a:solidFill>
                          <a:latin typeface="+mn-lt"/>
                          <a:ea typeface="+mn-ea"/>
                          <a:cs typeface="+mn-cs"/>
                        </a:rPr>
                        <a:t>PME|Entreprise|ETI</a:t>
                      </a:r>
                      <a:endParaRPr lang="fr-FR" sz="1100" kern="1200" dirty="0">
                        <a:solidFill>
                          <a:schemeClr val="dk1"/>
                        </a:solidFill>
                        <a:latin typeface="+mn-lt"/>
                        <a:ea typeface="+mn-ea"/>
                        <a:cs typeface="+mn-cs"/>
                      </a:endParaRPr>
                    </a:p>
                    <a:p>
                      <a:pPr marL="0" algn="l" defTabSz="1219170" rtl="0" eaLnBrk="1" latinLnBrk="0" hangingPunct="1"/>
                      <a:endParaRPr lang="fr-FR" sz="1100" kern="1200" dirty="0">
                        <a:solidFill>
                          <a:schemeClr val="dk1"/>
                        </a:solidFill>
                        <a:latin typeface="+mn-lt"/>
                        <a:ea typeface="+mn-ea"/>
                        <a:cs typeface="+mn-cs"/>
                      </a:endParaRPr>
                    </a:p>
                    <a:p>
                      <a:pPr marL="0" algn="l" defTabSz="1219170" rtl="0" eaLnBrk="1" latinLnBrk="0" hangingPunct="1"/>
                      <a:r>
                        <a:rPr lang="fr-FR" sz="1100" kern="1200" dirty="0">
                          <a:solidFill>
                            <a:schemeClr val="dk1"/>
                          </a:solidFill>
                          <a:latin typeface="+mn-lt"/>
                          <a:ea typeface="+mn-ea"/>
                          <a:cs typeface="+mn-cs"/>
                        </a:rPr>
                        <a:t>Individuel</a:t>
                      </a:r>
                    </a:p>
                  </a:txBody>
                  <a:tcPr/>
                </a:tc>
                <a:tc>
                  <a:txBody>
                    <a:bodyPr/>
                    <a:lstStyle/>
                    <a:p>
                      <a:pPr marL="0" algn="l" defTabSz="1219170" rtl="0" eaLnBrk="1" latinLnBrk="0" hangingPunct="1"/>
                      <a:r>
                        <a:rPr lang="fr-FR" sz="1100" kern="1200" dirty="0">
                          <a:solidFill>
                            <a:schemeClr val="dk1"/>
                          </a:solidFill>
                          <a:latin typeface="+mn-lt"/>
                          <a:ea typeface="+mn-ea"/>
                          <a:cs typeface="+mn-cs"/>
                        </a:rPr>
                        <a:t>Bpifrance</a:t>
                      </a:r>
                    </a:p>
                    <a:p>
                      <a:pPr marL="0" algn="l" defTabSz="1219170" rtl="0" eaLnBrk="1" latinLnBrk="0" hangingPunct="1"/>
                      <a:r>
                        <a:rPr lang="fr-FR" sz="1000" dirty="0">
                          <a:hlinkClick r:id="rId4"/>
                        </a:rPr>
                        <a:t>Fonds </a:t>
                      </a:r>
                      <a:r>
                        <a:rPr lang="fr-FR" sz="1000" dirty="0" err="1">
                          <a:hlinkClick r:id="rId4"/>
                        </a:rPr>
                        <a:t>Build</a:t>
                      </a:r>
                      <a:r>
                        <a:rPr lang="fr-FR" sz="1000" dirty="0">
                          <a:hlinkClick r:id="rId4"/>
                        </a:rPr>
                        <a:t>-Up International </a:t>
                      </a:r>
                      <a:r>
                        <a:rPr lang="fr-FR" sz="1000">
                          <a:hlinkClick r:id="rId4"/>
                        </a:rPr>
                        <a:t>| Bpifrance</a:t>
                      </a:r>
                      <a:endParaRPr lang="fr-FR" sz="1000"/>
                    </a:p>
                    <a:p>
                      <a:pPr marL="0" algn="l" defTabSz="1219170" rtl="0" eaLnBrk="1" latinLnBrk="0" hangingPunct="1"/>
                      <a:endParaRPr lang="fr-FR" sz="950" kern="1200" baseline="0" dirty="0">
                        <a:solidFill>
                          <a:schemeClr val="dk1"/>
                        </a:solidFill>
                        <a:latin typeface="+mn-lt"/>
                        <a:ea typeface="+mn-ea"/>
                        <a:cs typeface="+mn-cs"/>
                      </a:endParaRPr>
                    </a:p>
                  </a:txBody>
                  <a:tcPr/>
                </a:tc>
                <a:extLst>
                  <a:ext uri="{0D108BD9-81ED-4DB2-BD59-A6C34878D82A}">
                    <a16:rowId xmlns:a16="http://schemas.microsoft.com/office/drawing/2014/main" val="3297288140"/>
                  </a:ext>
                </a:extLst>
              </a:tr>
              <a:tr h="461558">
                <a:tc>
                  <a:txBody>
                    <a:bodyPr/>
                    <a:lstStyle/>
                    <a:p>
                      <a:r>
                        <a:rPr lang="fr-FR" sz="1100" dirty="0"/>
                        <a:t>Fonds</a:t>
                      </a:r>
                      <a:r>
                        <a:rPr lang="fr-FR" sz="1100" baseline="0" dirty="0"/>
                        <a:t> Société de Projets Industriels (SPI 1 et 2)</a:t>
                      </a:r>
                      <a:endParaRPr lang="fr-FR" sz="1100" dirty="0"/>
                    </a:p>
                  </a:txBody>
                  <a:tcPr/>
                </a:tc>
                <a:tc>
                  <a:txBody>
                    <a:bodyPr/>
                    <a:lstStyle/>
                    <a:p>
                      <a:pPr marL="0" algn="l" defTabSz="1219170" rtl="0" eaLnBrk="1" latinLnBrk="0" hangingPunct="1"/>
                      <a:r>
                        <a:rPr lang="fr-FR" sz="1100" kern="1200" dirty="0">
                          <a:solidFill>
                            <a:schemeClr val="dk1"/>
                          </a:solidFill>
                          <a:latin typeface="+mn-lt"/>
                          <a:ea typeface="+mn-ea"/>
                          <a:cs typeface="+mn-cs"/>
                        </a:rPr>
                        <a:t>Concentre son action sur la phase d’industrialisation d’une technologie innovante, indépendamment de la filière ou du secteur. SPI intervient également pour la transformation des modes de production.</a:t>
                      </a:r>
                    </a:p>
                    <a:p>
                      <a:pPr marL="0" algn="l" defTabSz="1219170" rtl="0" eaLnBrk="1" latinLnBrk="0" hangingPunct="1"/>
                      <a:r>
                        <a:rPr lang="fr-FR" sz="1100" kern="1200" dirty="0">
                          <a:solidFill>
                            <a:schemeClr val="dk1"/>
                          </a:solidFill>
                          <a:latin typeface="+mn-lt"/>
                          <a:ea typeface="+mn-ea"/>
                          <a:cs typeface="+mn-cs"/>
                        </a:rPr>
                        <a:t>Tickets de 10 à 140 M€</a:t>
                      </a:r>
                    </a:p>
                    <a:p>
                      <a:pPr marL="0" algn="l" defTabSz="1219170" rtl="0" eaLnBrk="1" latinLnBrk="0" hangingPunct="1"/>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err="1">
                          <a:solidFill>
                            <a:schemeClr val="dk1"/>
                          </a:solidFill>
                          <a:latin typeface="+mn-lt"/>
                          <a:ea typeface="+mn-ea"/>
                          <a:cs typeface="+mn-cs"/>
                        </a:rPr>
                        <a:t>PME|Entreprise|ETI</a:t>
                      </a:r>
                      <a:endParaRPr lang="fr-FR" sz="1100" kern="1200" dirty="0">
                        <a:solidFill>
                          <a:schemeClr val="dk1"/>
                        </a:solidFill>
                        <a:latin typeface="+mn-lt"/>
                        <a:ea typeface="+mn-ea"/>
                        <a:cs typeface="+mn-cs"/>
                      </a:endParaRPr>
                    </a:p>
                    <a:p>
                      <a:pPr marL="0" algn="l" defTabSz="1219170" rtl="0" eaLnBrk="1" latinLnBrk="0" hangingPunct="1"/>
                      <a:r>
                        <a:rPr lang="fr-FR" sz="1100" kern="1200" dirty="0">
                          <a:solidFill>
                            <a:schemeClr val="dk1"/>
                          </a:solidFill>
                          <a:latin typeface="+mn-lt"/>
                          <a:ea typeface="+mn-ea"/>
                          <a:cs typeface="+mn-cs"/>
                        </a:rPr>
                        <a:t> </a:t>
                      </a:r>
                    </a:p>
                    <a:p>
                      <a:pPr marL="0" algn="l" defTabSz="1219170" rtl="0" eaLnBrk="1" latinLnBrk="0" hangingPunct="1"/>
                      <a:r>
                        <a:rPr lang="fr-FR" sz="1100" kern="1200" dirty="0">
                          <a:solidFill>
                            <a:schemeClr val="dk1"/>
                          </a:solidFill>
                          <a:latin typeface="+mn-lt"/>
                          <a:ea typeface="+mn-ea"/>
                          <a:cs typeface="+mn-cs"/>
                        </a:rPr>
                        <a:t>Individuel</a:t>
                      </a:r>
                    </a:p>
                    <a:p>
                      <a:pPr marL="0" algn="l" defTabSz="1219170" rtl="0" eaLnBrk="1" latinLnBrk="0" hangingPunct="1"/>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a:solidFill>
                            <a:schemeClr val="dk1"/>
                          </a:solidFill>
                          <a:latin typeface="+mn-lt"/>
                          <a:ea typeface="+mn-ea"/>
                          <a:cs typeface="+mn-cs"/>
                        </a:rPr>
                        <a:t>Bpifrance</a:t>
                      </a:r>
                    </a:p>
                    <a:p>
                      <a:pPr marL="0" algn="l" defTabSz="1219170" rtl="0" eaLnBrk="1" latinLnBrk="0" hangingPunct="1"/>
                      <a:r>
                        <a:rPr lang="fr-FR" sz="1000" dirty="0">
                          <a:hlinkClick r:id="rId5"/>
                        </a:rPr>
                        <a:t>Sociétés de Projets Industriels | Bpifrance</a:t>
                      </a:r>
                      <a:endParaRPr lang="fr-FR" sz="950" kern="1200" baseline="0" dirty="0">
                        <a:solidFill>
                          <a:schemeClr val="dk1"/>
                        </a:solidFill>
                        <a:latin typeface="+mn-lt"/>
                        <a:ea typeface="+mn-ea"/>
                        <a:cs typeface="+mn-cs"/>
                      </a:endParaRPr>
                    </a:p>
                  </a:txBody>
                  <a:tcPr/>
                </a:tc>
                <a:extLst>
                  <a:ext uri="{0D108BD9-81ED-4DB2-BD59-A6C34878D82A}">
                    <a16:rowId xmlns:a16="http://schemas.microsoft.com/office/drawing/2014/main" val="4204853953"/>
                  </a:ext>
                </a:extLst>
              </a:tr>
            </a:tbl>
          </a:graphicData>
        </a:graphic>
      </p:graphicFrame>
    </p:spTree>
    <p:extLst>
      <p:ext uri="{BB962C8B-B14F-4D97-AF65-F5344CB8AC3E}">
        <p14:creationId xmlns:p14="http://schemas.microsoft.com/office/powerpoint/2010/main" val="1451681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2</a:t>
            </a:fld>
            <a:endParaRPr lang="fr-FR" dirty="0"/>
          </a:p>
        </p:txBody>
      </p:sp>
      <p:sp>
        <p:nvSpPr>
          <p:cNvPr id="5" name="Espace réservé du pied de page 4"/>
          <p:cNvSpPr>
            <a:spLocks noGrp="1"/>
          </p:cNvSpPr>
          <p:nvPr>
            <p:ph type="ftr" sz="quarter" idx="3"/>
          </p:nvPr>
        </p:nvSpPr>
        <p:spPr/>
        <p:txBody>
          <a:bodyPr/>
          <a:lstStyle/>
          <a:p>
            <a:r>
              <a:rPr lang="fr-FR" dirty="0"/>
              <a:t>Secrétariat général pour l’investissement </a:t>
            </a:r>
          </a:p>
        </p:txBody>
      </p:sp>
      <p:sp>
        <p:nvSpPr>
          <p:cNvPr id="6" name="Titre 3"/>
          <p:cNvSpPr txBox="1">
            <a:spLocks/>
          </p:cNvSpPr>
          <p:nvPr/>
        </p:nvSpPr>
        <p:spPr>
          <a:xfrm>
            <a:off x="431798" y="952462"/>
            <a:ext cx="11233151" cy="456671"/>
          </a:xfrm>
          <a:prstGeom prst="rect">
            <a:avLst/>
          </a:prstGeom>
          <a:solidFill>
            <a:srgbClr val="00008A"/>
          </a:solidFill>
        </p:spPr>
        <p:txBody>
          <a:bodyPr vert="horz" lIns="91440" tIns="45720" rIns="91440" bIns="45720" rtlCol="0" anchor="ctr">
            <a:noAutofit/>
          </a:bodyPr>
          <a:lstStyle>
            <a:lvl1pPr marL="19050" indent="0" algn="l" defTabSz="1219170" rtl="0" eaLnBrk="1" latinLnBrk="0" hangingPunct="1">
              <a:lnSpc>
                <a:spcPct val="90000"/>
              </a:lnSpc>
              <a:spcBef>
                <a:spcPct val="0"/>
              </a:spcBef>
              <a:buNone/>
              <a:tabLst/>
              <a:defRPr sz="3333" b="1" kern="1200">
                <a:solidFill>
                  <a:schemeClr val="bg1"/>
                </a:solidFill>
                <a:latin typeface="Marianne" panose="02000000000000000000" pitchFamily="2" charset="0"/>
                <a:ea typeface="+mj-ea"/>
                <a:cs typeface="+mj-cs"/>
              </a:defRPr>
            </a:lvl1pPr>
          </a:lstStyle>
          <a:p>
            <a:r>
              <a:rPr lang="fr-FR" sz="2000" dirty="0"/>
              <a:t>Agriculture / alimentation</a:t>
            </a:r>
          </a:p>
        </p:txBody>
      </p:sp>
      <p:graphicFrame>
        <p:nvGraphicFramePr>
          <p:cNvPr id="3" name="Tableau 2"/>
          <p:cNvGraphicFramePr>
            <a:graphicFrameLocks noGrp="1"/>
          </p:cNvGraphicFramePr>
          <p:nvPr>
            <p:extLst>
              <p:ext uri="{D42A27DB-BD31-4B8C-83A1-F6EECF244321}">
                <p14:modId xmlns:p14="http://schemas.microsoft.com/office/powerpoint/2010/main" val="444923723"/>
              </p:ext>
            </p:extLst>
          </p:nvPr>
        </p:nvGraphicFramePr>
        <p:xfrm>
          <a:off x="431797" y="1610979"/>
          <a:ext cx="11233150" cy="1828800"/>
        </p:xfrm>
        <a:graphic>
          <a:graphicData uri="http://schemas.openxmlformats.org/drawingml/2006/table">
            <a:tbl>
              <a:tblPr firstRow="1" bandRow="1">
                <a:tableStyleId>{21E4AEA4-8DFA-4A89-87EB-49C32662AFE0}</a:tableStyleId>
              </a:tblPr>
              <a:tblGrid>
                <a:gridCol w="2298701">
                  <a:extLst>
                    <a:ext uri="{9D8B030D-6E8A-4147-A177-3AD203B41FA5}">
                      <a16:colId xmlns:a16="http://schemas.microsoft.com/office/drawing/2014/main" val="2688858743"/>
                    </a:ext>
                  </a:extLst>
                </a:gridCol>
                <a:gridCol w="1130300">
                  <a:extLst>
                    <a:ext uri="{9D8B030D-6E8A-4147-A177-3AD203B41FA5}">
                      <a16:colId xmlns:a16="http://schemas.microsoft.com/office/drawing/2014/main" val="1657070660"/>
                    </a:ext>
                  </a:extLst>
                </a:gridCol>
                <a:gridCol w="1028700">
                  <a:extLst>
                    <a:ext uri="{9D8B030D-6E8A-4147-A177-3AD203B41FA5}">
                      <a16:colId xmlns:a16="http://schemas.microsoft.com/office/drawing/2014/main" val="387379181"/>
                    </a:ext>
                  </a:extLst>
                </a:gridCol>
                <a:gridCol w="3557381">
                  <a:extLst>
                    <a:ext uri="{9D8B030D-6E8A-4147-A177-3AD203B41FA5}">
                      <a16:colId xmlns:a16="http://schemas.microsoft.com/office/drawing/2014/main" val="1562755023"/>
                    </a:ext>
                  </a:extLst>
                </a:gridCol>
                <a:gridCol w="1937442">
                  <a:extLst>
                    <a:ext uri="{9D8B030D-6E8A-4147-A177-3AD203B41FA5}">
                      <a16:colId xmlns:a16="http://schemas.microsoft.com/office/drawing/2014/main" val="2489430566"/>
                    </a:ext>
                  </a:extLst>
                </a:gridCol>
                <a:gridCol w="1280626">
                  <a:extLst>
                    <a:ext uri="{9D8B030D-6E8A-4147-A177-3AD203B41FA5}">
                      <a16:colId xmlns:a16="http://schemas.microsoft.com/office/drawing/2014/main" val="3084455460"/>
                    </a:ext>
                  </a:extLst>
                </a:gridCol>
              </a:tblGrid>
              <a:tr h="232135">
                <a:tc>
                  <a:txBody>
                    <a:bodyPr/>
                    <a:lstStyle/>
                    <a:p>
                      <a:r>
                        <a:rPr lang="fr-FR" sz="1200" dirty="0"/>
                        <a:t>AAP</a:t>
                      </a:r>
                    </a:p>
                  </a:txBody>
                  <a:tcPr/>
                </a:tc>
                <a:tc>
                  <a:txBody>
                    <a:bodyPr/>
                    <a:lstStyle/>
                    <a:p>
                      <a:r>
                        <a:rPr lang="fr-FR" sz="1200" dirty="0"/>
                        <a:t>Relèves</a:t>
                      </a:r>
                    </a:p>
                  </a:txBody>
                  <a:tcPr/>
                </a:tc>
                <a:tc>
                  <a:txBody>
                    <a:bodyPr/>
                    <a:lstStyle/>
                    <a:p>
                      <a:r>
                        <a:rPr lang="fr-FR" sz="1200" dirty="0"/>
                        <a:t>Clôture</a:t>
                      </a:r>
                    </a:p>
                  </a:txBody>
                  <a:tcPr/>
                </a:tc>
                <a:tc>
                  <a:txBody>
                    <a:bodyPr/>
                    <a:lstStyle/>
                    <a:p>
                      <a:r>
                        <a:rPr lang="fr-FR" sz="1200" dirty="0"/>
                        <a:t>Description</a:t>
                      </a:r>
                    </a:p>
                  </a:txBody>
                  <a:tcPr/>
                </a:tc>
                <a:tc>
                  <a:txBody>
                    <a:bodyPr/>
                    <a:lstStyle/>
                    <a:p>
                      <a:r>
                        <a:rPr lang="fr-FR" sz="1200" dirty="0"/>
                        <a:t>Bénéficiaires</a:t>
                      </a:r>
                    </a:p>
                  </a:txBody>
                  <a:tcPr/>
                </a:tc>
                <a:tc>
                  <a:txBody>
                    <a:bodyPr/>
                    <a:lstStyle/>
                    <a:p>
                      <a:r>
                        <a:rPr lang="fr-FR" sz="1200" dirty="0"/>
                        <a:t>Opérateurs</a:t>
                      </a:r>
                    </a:p>
                  </a:txBody>
                  <a:tcPr/>
                </a:tc>
                <a:extLst>
                  <a:ext uri="{0D108BD9-81ED-4DB2-BD59-A6C34878D82A}">
                    <a16:rowId xmlns:a16="http://schemas.microsoft.com/office/drawing/2014/main" val="640414764"/>
                  </a:ext>
                </a:extLst>
              </a:tr>
              <a:tr h="928541">
                <a:tc>
                  <a:txBody>
                    <a:bodyPr/>
                    <a:lstStyle/>
                    <a:p>
                      <a:r>
                        <a:rPr lang="fr-FR" sz="1100" dirty="0"/>
                        <a:t>« Emballages et contenants alimentaires et politiques de durabilité : nouvelles contraintes d'alimentarité et impacts sur la nutrition et la santé »</a:t>
                      </a:r>
                    </a:p>
                  </a:txBody>
                  <a:tcPr/>
                </a:tc>
                <a:tc>
                  <a:txBody>
                    <a:bodyPr/>
                    <a:lstStyle/>
                    <a:p>
                      <a:pPr marL="90488" indent="-90488" algn="l" defTabSz="1219170" rtl="0" eaLnBrk="1" latinLnBrk="0" hangingPunct="1">
                        <a:buFontTx/>
                        <a:buChar char="-"/>
                        <a:tabLst>
                          <a:tab pos="0" algn="l"/>
                        </a:tabLst>
                      </a:pPr>
                      <a:endParaRPr lang="fr-FR" sz="1100" kern="1200" dirty="0">
                        <a:solidFill>
                          <a:schemeClr val="dk1"/>
                        </a:solidFill>
                        <a:latin typeface="+mn-lt"/>
                        <a:ea typeface="+mn-ea"/>
                        <a:cs typeface="+mn-cs"/>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100" kern="1200" dirty="0">
                          <a:solidFill>
                            <a:schemeClr val="dk1"/>
                          </a:solidFill>
                          <a:latin typeface="+mn-lt"/>
                          <a:ea typeface="+mn-ea"/>
                          <a:cs typeface="+mn-cs"/>
                        </a:rPr>
                        <a:t>16/05/2024</a:t>
                      </a:r>
                    </a:p>
                    <a:p>
                      <a:endParaRPr lang="fr-FR" sz="1100" dirty="0"/>
                    </a:p>
                  </a:txBody>
                  <a:tcPr/>
                </a:tc>
                <a:tc>
                  <a:txBody>
                    <a:bodyPr/>
                    <a:lstStyle/>
                    <a:p>
                      <a:r>
                        <a:rPr lang="fr-FR" sz="1100" baseline="0" dirty="0"/>
                        <a:t>Etudier le degré d’</a:t>
                      </a:r>
                      <a:r>
                        <a:rPr lang="fr-FR" sz="1100" dirty="0"/>
                        <a:t>«</a:t>
                      </a:r>
                      <a:r>
                        <a:rPr lang="fr-FR" sz="1100" baseline="0" dirty="0"/>
                        <a:t> </a:t>
                      </a:r>
                      <a:r>
                        <a:rPr lang="fr-FR" sz="1100" dirty="0"/>
                        <a:t>alimentarité » des emballages (leur aptitude au contact alimentaire) dans le contexte de transition environnementale.</a:t>
                      </a:r>
                    </a:p>
                  </a:txBody>
                  <a:tcPr/>
                </a:tc>
                <a:tc>
                  <a:txBody>
                    <a:bodyPr/>
                    <a:lstStyle/>
                    <a:p>
                      <a:r>
                        <a:rPr lang="fr-FR" sz="1100" dirty="0"/>
                        <a:t>Organisme de </a:t>
                      </a:r>
                      <a:r>
                        <a:rPr lang="fr-FR" sz="1100" dirty="0" err="1"/>
                        <a:t>recherche|Entreprise</a:t>
                      </a:r>
                      <a:endParaRPr lang="fr-FR" sz="1100" dirty="0"/>
                    </a:p>
                    <a:p>
                      <a:endParaRPr lang="fr-FR" sz="1100" dirty="0"/>
                    </a:p>
                  </a:txBody>
                  <a:tcPr/>
                </a:tc>
                <a:tc>
                  <a:txBody>
                    <a:bodyPr/>
                    <a:lstStyle/>
                    <a:p>
                      <a:r>
                        <a:rPr lang="fr-FR" sz="800" dirty="0"/>
                        <a:t>ANR</a:t>
                      </a:r>
                    </a:p>
                    <a:p>
                      <a:r>
                        <a:rPr lang="fr-FR" sz="800" dirty="0">
                          <a:hlinkClick r:id="rId2"/>
                        </a:rPr>
                        <a:t>Emballages et contenants alimentaires et politiques de durabilité : nouvelles contraintes d’alimentarité et impacts sur la nutrition et la santé - Appel à projets - 2024 | ANR</a:t>
                      </a:r>
                      <a:endParaRPr lang="fr-FR" sz="800" dirty="0"/>
                    </a:p>
                  </a:txBody>
                  <a:tcPr/>
                </a:tc>
                <a:extLst>
                  <a:ext uri="{0D108BD9-81ED-4DB2-BD59-A6C34878D82A}">
                    <a16:rowId xmlns:a16="http://schemas.microsoft.com/office/drawing/2014/main" val="1368643157"/>
                  </a:ext>
                </a:extLst>
              </a:tr>
            </a:tbl>
          </a:graphicData>
        </a:graphic>
      </p:graphicFrame>
      <p:sp>
        <p:nvSpPr>
          <p:cNvPr id="9" name="Titre 3"/>
          <p:cNvSpPr txBox="1">
            <a:spLocks/>
          </p:cNvSpPr>
          <p:nvPr/>
        </p:nvSpPr>
        <p:spPr>
          <a:xfrm>
            <a:off x="431797" y="3691890"/>
            <a:ext cx="11233151" cy="353088"/>
          </a:xfrm>
          <a:prstGeom prst="rect">
            <a:avLst/>
          </a:prstGeom>
          <a:solidFill>
            <a:srgbClr val="00008A"/>
          </a:solidFill>
        </p:spPr>
        <p:txBody>
          <a:bodyPr vert="horz" lIns="91440" tIns="45720" rIns="91440" bIns="45720" rtlCol="0" anchor="ctr">
            <a:normAutofit lnSpcReduction="10000"/>
          </a:bodyPr>
          <a:lstStyle>
            <a:lvl1pPr marL="19050" indent="0" algn="l" defTabSz="1219170" rtl="0" eaLnBrk="1" latinLnBrk="0" hangingPunct="1">
              <a:lnSpc>
                <a:spcPct val="90000"/>
              </a:lnSpc>
              <a:spcBef>
                <a:spcPct val="0"/>
              </a:spcBef>
              <a:buNone/>
              <a:tabLst/>
              <a:defRPr sz="3333" b="1" kern="1200">
                <a:solidFill>
                  <a:schemeClr val="bg1"/>
                </a:solidFill>
                <a:latin typeface="Marianne" panose="02000000000000000000" pitchFamily="2" charset="0"/>
                <a:ea typeface="+mj-ea"/>
                <a:cs typeface="+mj-cs"/>
              </a:defRPr>
            </a:lvl1pPr>
          </a:lstStyle>
          <a:p>
            <a:r>
              <a:rPr lang="fr-FR" sz="2000" dirty="0"/>
              <a:t>Eau</a:t>
            </a:r>
          </a:p>
        </p:txBody>
      </p:sp>
      <p:graphicFrame>
        <p:nvGraphicFramePr>
          <p:cNvPr id="10" name="Tableau 9"/>
          <p:cNvGraphicFramePr>
            <a:graphicFrameLocks noGrp="1"/>
          </p:cNvGraphicFramePr>
          <p:nvPr>
            <p:extLst>
              <p:ext uri="{D42A27DB-BD31-4B8C-83A1-F6EECF244321}">
                <p14:modId xmlns:p14="http://schemas.microsoft.com/office/powerpoint/2010/main" val="2333403189"/>
              </p:ext>
            </p:extLst>
          </p:nvPr>
        </p:nvGraphicFramePr>
        <p:xfrm>
          <a:off x="431797" y="4213816"/>
          <a:ext cx="11233150" cy="1722120"/>
        </p:xfrm>
        <a:graphic>
          <a:graphicData uri="http://schemas.openxmlformats.org/drawingml/2006/table">
            <a:tbl>
              <a:tblPr firstRow="1" bandRow="1">
                <a:tableStyleId>{21E4AEA4-8DFA-4A89-87EB-49C32662AFE0}</a:tableStyleId>
              </a:tblPr>
              <a:tblGrid>
                <a:gridCol w="2273301">
                  <a:extLst>
                    <a:ext uri="{9D8B030D-6E8A-4147-A177-3AD203B41FA5}">
                      <a16:colId xmlns:a16="http://schemas.microsoft.com/office/drawing/2014/main" val="166867515"/>
                    </a:ext>
                  </a:extLst>
                </a:gridCol>
                <a:gridCol w="1168400">
                  <a:extLst>
                    <a:ext uri="{9D8B030D-6E8A-4147-A177-3AD203B41FA5}">
                      <a16:colId xmlns:a16="http://schemas.microsoft.com/office/drawing/2014/main" val="2592849103"/>
                    </a:ext>
                  </a:extLst>
                </a:gridCol>
                <a:gridCol w="1054100">
                  <a:extLst>
                    <a:ext uri="{9D8B030D-6E8A-4147-A177-3AD203B41FA5}">
                      <a16:colId xmlns:a16="http://schemas.microsoft.com/office/drawing/2014/main" val="1890357194"/>
                    </a:ext>
                  </a:extLst>
                </a:gridCol>
                <a:gridCol w="3519281">
                  <a:extLst>
                    <a:ext uri="{9D8B030D-6E8A-4147-A177-3AD203B41FA5}">
                      <a16:colId xmlns:a16="http://schemas.microsoft.com/office/drawing/2014/main" val="3113148329"/>
                    </a:ext>
                  </a:extLst>
                </a:gridCol>
                <a:gridCol w="1991763">
                  <a:extLst>
                    <a:ext uri="{9D8B030D-6E8A-4147-A177-3AD203B41FA5}">
                      <a16:colId xmlns:a16="http://schemas.microsoft.com/office/drawing/2014/main" val="3378506407"/>
                    </a:ext>
                  </a:extLst>
                </a:gridCol>
                <a:gridCol w="1226305">
                  <a:extLst>
                    <a:ext uri="{9D8B030D-6E8A-4147-A177-3AD203B41FA5}">
                      <a16:colId xmlns:a16="http://schemas.microsoft.com/office/drawing/2014/main" val="2672660436"/>
                    </a:ext>
                  </a:extLst>
                </a:gridCol>
              </a:tblGrid>
              <a:tr h="374282">
                <a:tc>
                  <a:txBody>
                    <a:bodyPr/>
                    <a:lstStyle/>
                    <a:p>
                      <a:r>
                        <a:rPr lang="fr-FR" sz="1200" dirty="0"/>
                        <a:t>AAP</a:t>
                      </a:r>
                    </a:p>
                  </a:txBody>
                  <a:tcPr/>
                </a:tc>
                <a:tc>
                  <a:txBody>
                    <a:bodyPr/>
                    <a:lstStyle/>
                    <a:p>
                      <a:r>
                        <a:rPr lang="fr-FR" sz="1200" dirty="0"/>
                        <a:t>Relèves</a:t>
                      </a:r>
                    </a:p>
                  </a:txBody>
                  <a:tcPr/>
                </a:tc>
                <a:tc>
                  <a:txBody>
                    <a:bodyPr/>
                    <a:lstStyle/>
                    <a:p>
                      <a:r>
                        <a:rPr lang="fr-FR" sz="1200" dirty="0"/>
                        <a:t>Clôture (1</a:t>
                      </a:r>
                      <a:r>
                        <a:rPr lang="fr-FR" sz="1200" baseline="30000" dirty="0"/>
                        <a:t>ère</a:t>
                      </a:r>
                      <a:r>
                        <a:rPr lang="fr-FR" sz="1200" baseline="0" dirty="0"/>
                        <a:t> relève)</a:t>
                      </a:r>
                      <a:endParaRPr lang="fr-FR" sz="1200" dirty="0"/>
                    </a:p>
                  </a:txBody>
                  <a:tcPr/>
                </a:tc>
                <a:tc>
                  <a:txBody>
                    <a:bodyPr/>
                    <a:lstStyle/>
                    <a:p>
                      <a:r>
                        <a:rPr lang="fr-FR" sz="1200" dirty="0"/>
                        <a:t>Description</a:t>
                      </a:r>
                    </a:p>
                  </a:txBody>
                  <a:tcPr/>
                </a:tc>
                <a:tc>
                  <a:txBody>
                    <a:bodyPr/>
                    <a:lstStyle/>
                    <a:p>
                      <a:r>
                        <a:rPr lang="fr-FR" sz="1200" dirty="0"/>
                        <a:t>Bénéficiaires</a:t>
                      </a:r>
                    </a:p>
                  </a:txBody>
                  <a:tcPr/>
                </a:tc>
                <a:tc>
                  <a:txBody>
                    <a:bodyPr/>
                    <a:lstStyle/>
                    <a:p>
                      <a:r>
                        <a:rPr lang="fr-FR" sz="1200" dirty="0"/>
                        <a:t>Opérateurs</a:t>
                      </a:r>
                    </a:p>
                  </a:txBody>
                  <a:tcPr/>
                </a:tc>
                <a:extLst>
                  <a:ext uri="{0D108BD9-81ED-4DB2-BD59-A6C34878D82A}">
                    <a16:rowId xmlns:a16="http://schemas.microsoft.com/office/drawing/2014/main" val="2855643139"/>
                  </a:ext>
                </a:extLst>
              </a:tr>
              <a:tr h="623803">
                <a:tc>
                  <a:txBody>
                    <a:bodyPr/>
                    <a:lstStyle/>
                    <a:p>
                      <a:r>
                        <a:rPr lang="fr-FR" sz="1100" dirty="0"/>
                        <a:t>« Innov eau »</a:t>
                      </a:r>
                    </a:p>
                  </a:txBody>
                  <a:tcPr/>
                </a:tc>
                <a:tc>
                  <a:txBody>
                    <a:bodyPr/>
                    <a:lstStyle/>
                    <a:p>
                      <a:pPr marL="90488" indent="-90488" algn="l" defTabSz="1219170" rtl="0" eaLnBrk="1" latinLnBrk="0" hangingPunct="1">
                        <a:buFontTx/>
                        <a:buChar char="-"/>
                        <a:tabLst>
                          <a:tab pos="0" algn="l"/>
                        </a:tabLst>
                      </a:pPr>
                      <a:r>
                        <a:rPr lang="fr-FR" sz="1100" kern="1200" dirty="0">
                          <a:solidFill>
                            <a:schemeClr val="dk1"/>
                          </a:solidFill>
                          <a:latin typeface="+mn-lt"/>
                          <a:ea typeface="+mn-ea"/>
                          <a:cs typeface="+mn-cs"/>
                        </a:rPr>
                        <a:t>11/09/2024</a:t>
                      </a:r>
                    </a:p>
                    <a:p>
                      <a:pPr marL="90488" indent="-90488" algn="l" defTabSz="1219170" rtl="0" eaLnBrk="1" latinLnBrk="0" hangingPunct="1">
                        <a:buFontTx/>
                        <a:buChar char="-"/>
                        <a:tabLst>
                          <a:tab pos="0" algn="l"/>
                        </a:tabLst>
                      </a:pPr>
                      <a:r>
                        <a:rPr lang="fr-FR" sz="1100" kern="1200" dirty="0">
                          <a:solidFill>
                            <a:schemeClr val="dk1"/>
                          </a:solidFill>
                          <a:latin typeface="+mn-lt"/>
                          <a:ea typeface="+mn-ea"/>
                          <a:cs typeface="+mn-cs"/>
                        </a:rPr>
                        <a:t>13/01/2025</a:t>
                      </a:r>
                    </a:p>
                    <a:p>
                      <a:pPr marL="0" indent="-285750" algn="l" defTabSz="1219170" rtl="0" eaLnBrk="1" latinLnBrk="0" hangingPunct="1">
                        <a:buFontTx/>
                        <a:buChar char="-"/>
                      </a:pPr>
                      <a:endParaRPr lang="fr-FR" sz="1100" kern="1200" dirty="0">
                        <a:solidFill>
                          <a:schemeClr val="tx1"/>
                        </a:solidFill>
                        <a:latin typeface="+mn-lt"/>
                        <a:ea typeface="+mn-ea"/>
                        <a:cs typeface="+mn-cs"/>
                      </a:endParaRPr>
                    </a:p>
                    <a:p>
                      <a:pPr marL="0" indent="-285750" algn="l" defTabSz="1219170" rtl="0" eaLnBrk="1" latinLnBrk="0" hangingPunct="1">
                        <a:buFont typeface="Arial" panose="020B0604020202020204" pitchFamily="34" charset="0"/>
                        <a:buChar char="•"/>
                      </a:pPr>
                      <a:endParaRPr lang="fr-FR" sz="1100" kern="1200" dirty="0">
                        <a:solidFill>
                          <a:schemeClr val="tx1"/>
                        </a:solidFill>
                        <a:latin typeface="+mn-lt"/>
                        <a:ea typeface="+mn-ea"/>
                        <a:cs typeface="+mn-cs"/>
                      </a:endParaRPr>
                    </a:p>
                  </a:txBody>
                  <a:tcPr/>
                </a:tc>
                <a:tc>
                  <a:txBody>
                    <a:bodyPr/>
                    <a:lstStyle/>
                    <a:p>
                      <a:pPr marL="0" algn="l" defTabSz="1219170" rtl="0" eaLnBrk="1" latinLnBrk="0" hangingPunct="1"/>
                      <a:r>
                        <a:rPr lang="fr-FR" sz="1100" kern="1200" dirty="0">
                          <a:solidFill>
                            <a:schemeClr val="tx1"/>
                          </a:solidFill>
                          <a:latin typeface="+mn-lt"/>
                          <a:ea typeface="+mn-ea"/>
                          <a:cs typeface="+mn-cs"/>
                        </a:rPr>
                        <a:t>08/04/2024</a:t>
                      </a:r>
                    </a:p>
                  </a:txBody>
                  <a:tcPr/>
                </a:tc>
                <a:tc>
                  <a:txBody>
                    <a:bodyPr/>
                    <a:lstStyle/>
                    <a:p>
                      <a:pPr marL="0" algn="l" defTabSz="1219170" rtl="0" eaLnBrk="1" latinLnBrk="0" hangingPunct="1"/>
                      <a:r>
                        <a:rPr lang="fr-FR" sz="1100" kern="1200" dirty="0">
                          <a:solidFill>
                            <a:schemeClr val="dk1"/>
                          </a:solidFill>
                          <a:latin typeface="+mn-lt"/>
                          <a:ea typeface="+mn-ea"/>
                          <a:cs typeface="+mn-cs"/>
                        </a:rPr>
                        <a:t>Soutien aux projets</a:t>
                      </a:r>
                      <a:r>
                        <a:rPr lang="fr-FR" sz="1100" kern="1200" baseline="0" dirty="0">
                          <a:solidFill>
                            <a:schemeClr val="dk1"/>
                          </a:solidFill>
                          <a:latin typeface="+mn-lt"/>
                          <a:ea typeface="+mn-ea"/>
                          <a:cs typeface="+mn-cs"/>
                        </a:rPr>
                        <a:t> d’innovation dans les domaines </a:t>
                      </a:r>
                      <a:r>
                        <a:rPr lang="fr-FR" sz="1100" kern="1200" dirty="0">
                          <a:solidFill>
                            <a:schemeClr val="dk1"/>
                          </a:solidFill>
                          <a:latin typeface="+mn-lt"/>
                          <a:ea typeface="+mn-ea"/>
                          <a:cs typeface="+mn-cs"/>
                        </a:rPr>
                        <a:t>de gestion de l’eau, de maîtrise des usages, et de son traitement.</a:t>
                      </a:r>
                    </a:p>
                  </a:txBody>
                  <a:tcPr/>
                </a:tc>
                <a:tc>
                  <a:txBody>
                    <a:bodyPr/>
                    <a:lstStyle/>
                    <a:p>
                      <a:pPr marL="0" algn="l" defTabSz="1219170" rtl="0" eaLnBrk="1" latinLnBrk="0" hangingPunct="1"/>
                      <a:r>
                        <a:rPr lang="fr-FR" sz="1100" kern="1200" dirty="0" err="1">
                          <a:solidFill>
                            <a:schemeClr val="dk1"/>
                          </a:solidFill>
                          <a:latin typeface="+mn-lt"/>
                          <a:ea typeface="+mn-ea"/>
                          <a:cs typeface="+mn-cs"/>
                        </a:rPr>
                        <a:t>Startup|PME|Grande</a:t>
                      </a:r>
                      <a:r>
                        <a:rPr lang="fr-FR" sz="1100" kern="1200" dirty="0">
                          <a:solidFill>
                            <a:schemeClr val="dk1"/>
                          </a:solidFill>
                          <a:latin typeface="+mn-lt"/>
                          <a:ea typeface="+mn-ea"/>
                          <a:cs typeface="+mn-cs"/>
                        </a:rPr>
                        <a:t> </a:t>
                      </a:r>
                      <a:r>
                        <a:rPr lang="fr-FR" sz="1100" kern="1200" dirty="0" err="1">
                          <a:solidFill>
                            <a:schemeClr val="dk1"/>
                          </a:solidFill>
                          <a:latin typeface="+mn-lt"/>
                          <a:ea typeface="+mn-ea"/>
                          <a:cs typeface="+mn-cs"/>
                        </a:rPr>
                        <a:t>entreprise|Organisme</a:t>
                      </a:r>
                      <a:r>
                        <a:rPr lang="fr-FR" sz="1100" kern="1200" dirty="0">
                          <a:solidFill>
                            <a:schemeClr val="dk1"/>
                          </a:solidFill>
                          <a:latin typeface="+mn-lt"/>
                          <a:ea typeface="+mn-ea"/>
                          <a:cs typeface="+mn-cs"/>
                        </a:rPr>
                        <a:t> de </a:t>
                      </a:r>
                      <a:r>
                        <a:rPr lang="fr-FR" sz="1100" kern="1200" dirty="0" err="1">
                          <a:solidFill>
                            <a:schemeClr val="dk1"/>
                          </a:solidFill>
                          <a:latin typeface="+mn-lt"/>
                          <a:ea typeface="+mn-ea"/>
                          <a:cs typeface="+mn-cs"/>
                        </a:rPr>
                        <a:t>recherche|Entreprise</a:t>
                      </a:r>
                      <a:endParaRPr lang="fr-FR" sz="1100" kern="1200" dirty="0">
                        <a:solidFill>
                          <a:schemeClr val="dk1"/>
                        </a:solidFill>
                        <a:latin typeface="+mn-lt"/>
                        <a:ea typeface="+mn-ea"/>
                        <a:cs typeface="+mn-cs"/>
                      </a:endParaRPr>
                    </a:p>
                    <a:p>
                      <a:pPr marL="0" algn="l" defTabSz="1219170" rtl="0" eaLnBrk="1" latinLnBrk="0" hangingPunct="1"/>
                      <a:endParaRPr lang="fr-FR" sz="1100" kern="1200" dirty="0">
                        <a:solidFill>
                          <a:schemeClr val="dk1"/>
                        </a:solidFill>
                        <a:latin typeface="+mn-lt"/>
                        <a:ea typeface="+mn-ea"/>
                        <a:cs typeface="+mn-cs"/>
                      </a:endParaRPr>
                    </a:p>
                    <a:p>
                      <a:pPr marL="0" algn="l" defTabSz="1219170" rtl="0" eaLnBrk="1" latinLnBrk="0" hangingPunct="1"/>
                      <a:r>
                        <a:rPr lang="fr-FR" sz="1100" kern="1200" dirty="0" err="1">
                          <a:solidFill>
                            <a:schemeClr val="dk1"/>
                          </a:solidFill>
                          <a:latin typeface="+mn-lt"/>
                          <a:ea typeface="+mn-ea"/>
                          <a:cs typeface="+mn-cs"/>
                        </a:rPr>
                        <a:t>Individuel|Consortium</a:t>
                      </a:r>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err="1">
                          <a:solidFill>
                            <a:schemeClr val="dk1"/>
                          </a:solidFill>
                          <a:latin typeface="+mn-lt"/>
                          <a:ea typeface="+mn-ea"/>
                          <a:cs typeface="+mn-cs"/>
                        </a:rPr>
                        <a:t>Ademe</a:t>
                      </a:r>
                      <a:endParaRPr lang="fr-FR" sz="1100" kern="1200" dirty="0">
                        <a:solidFill>
                          <a:schemeClr val="dk1"/>
                        </a:solidFill>
                        <a:latin typeface="+mn-lt"/>
                        <a:ea typeface="+mn-ea"/>
                        <a:cs typeface="+mn-cs"/>
                      </a:endParaRPr>
                    </a:p>
                    <a:p>
                      <a:pPr marL="0" algn="l" defTabSz="1219170" rtl="0" eaLnBrk="1" latinLnBrk="0" hangingPunct="1"/>
                      <a:r>
                        <a:rPr lang="fr-FR" sz="1100" dirty="0">
                          <a:hlinkClick r:id="rId3"/>
                        </a:rPr>
                        <a:t>Innov Eau | Entreprises | Agir pour la transition écologique | ADEME</a:t>
                      </a:r>
                      <a:endParaRPr lang="fr-FR" sz="1100" kern="1200" dirty="0">
                        <a:solidFill>
                          <a:schemeClr val="dk1"/>
                        </a:solidFill>
                        <a:latin typeface="+mn-lt"/>
                        <a:ea typeface="+mn-ea"/>
                        <a:cs typeface="+mn-cs"/>
                      </a:endParaRPr>
                    </a:p>
                  </a:txBody>
                  <a:tcPr/>
                </a:tc>
                <a:extLst>
                  <a:ext uri="{0D108BD9-81ED-4DB2-BD59-A6C34878D82A}">
                    <a16:rowId xmlns:a16="http://schemas.microsoft.com/office/drawing/2014/main" val="2439569080"/>
                  </a:ext>
                </a:extLst>
              </a:tr>
            </a:tbl>
          </a:graphicData>
        </a:graphic>
      </p:graphicFrame>
    </p:spTree>
    <p:extLst>
      <p:ext uri="{BB962C8B-B14F-4D97-AF65-F5344CB8AC3E}">
        <p14:creationId xmlns:p14="http://schemas.microsoft.com/office/powerpoint/2010/main" val="3988444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3</a:t>
            </a:fld>
            <a:endParaRPr lang="fr-FR" dirty="0"/>
          </a:p>
        </p:txBody>
      </p:sp>
      <p:sp>
        <p:nvSpPr>
          <p:cNvPr id="5" name="Espace réservé du pied de page 4"/>
          <p:cNvSpPr>
            <a:spLocks noGrp="1"/>
          </p:cNvSpPr>
          <p:nvPr>
            <p:ph type="ftr" sz="quarter" idx="3"/>
          </p:nvPr>
        </p:nvSpPr>
        <p:spPr/>
        <p:txBody>
          <a:bodyPr/>
          <a:lstStyle/>
          <a:p>
            <a:r>
              <a:rPr lang="fr-FR"/>
              <a:t>Secrétariat général pour l’investissement </a:t>
            </a:r>
            <a:endParaRPr lang="fr-FR" dirty="0"/>
          </a:p>
        </p:txBody>
      </p:sp>
      <p:graphicFrame>
        <p:nvGraphicFramePr>
          <p:cNvPr id="11" name="Tableau 10"/>
          <p:cNvGraphicFramePr>
            <a:graphicFrameLocks noGrp="1"/>
          </p:cNvGraphicFramePr>
          <p:nvPr>
            <p:extLst>
              <p:ext uri="{D42A27DB-BD31-4B8C-83A1-F6EECF244321}">
                <p14:modId xmlns:p14="http://schemas.microsoft.com/office/powerpoint/2010/main" val="493283929"/>
              </p:ext>
            </p:extLst>
          </p:nvPr>
        </p:nvGraphicFramePr>
        <p:xfrm>
          <a:off x="431801" y="1405723"/>
          <a:ext cx="11233150" cy="2621280"/>
        </p:xfrm>
        <a:graphic>
          <a:graphicData uri="http://schemas.openxmlformats.org/drawingml/2006/table">
            <a:tbl>
              <a:tblPr firstRow="1" bandRow="1">
                <a:tableStyleId>{21E4AEA4-8DFA-4A89-87EB-49C32662AFE0}</a:tableStyleId>
              </a:tblPr>
              <a:tblGrid>
                <a:gridCol w="2374899">
                  <a:extLst>
                    <a:ext uri="{9D8B030D-6E8A-4147-A177-3AD203B41FA5}">
                      <a16:colId xmlns:a16="http://schemas.microsoft.com/office/drawing/2014/main" val="3780497864"/>
                    </a:ext>
                  </a:extLst>
                </a:gridCol>
                <a:gridCol w="1085237">
                  <a:extLst>
                    <a:ext uri="{9D8B030D-6E8A-4147-A177-3AD203B41FA5}">
                      <a16:colId xmlns:a16="http://schemas.microsoft.com/office/drawing/2014/main" val="1044855378"/>
                    </a:ext>
                  </a:extLst>
                </a:gridCol>
                <a:gridCol w="4237376">
                  <a:extLst>
                    <a:ext uri="{9D8B030D-6E8A-4147-A177-3AD203B41FA5}">
                      <a16:colId xmlns:a16="http://schemas.microsoft.com/office/drawing/2014/main" val="1286769483"/>
                    </a:ext>
                  </a:extLst>
                </a:gridCol>
                <a:gridCol w="2188317">
                  <a:extLst>
                    <a:ext uri="{9D8B030D-6E8A-4147-A177-3AD203B41FA5}">
                      <a16:colId xmlns:a16="http://schemas.microsoft.com/office/drawing/2014/main" val="1087851851"/>
                    </a:ext>
                  </a:extLst>
                </a:gridCol>
                <a:gridCol w="1347321">
                  <a:extLst>
                    <a:ext uri="{9D8B030D-6E8A-4147-A177-3AD203B41FA5}">
                      <a16:colId xmlns:a16="http://schemas.microsoft.com/office/drawing/2014/main" val="3165151180"/>
                    </a:ext>
                  </a:extLst>
                </a:gridCol>
              </a:tblGrid>
              <a:tr h="246937">
                <a:tc>
                  <a:txBody>
                    <a:bodyPr/>
                    <a:lstStyle/>
                    <a:p>
                      <a:r>
                        <a:rPr lang="fr-FR" sz="1200" dirty="0"/>
                        <a:t>AAP</a:t>
                      </a:r>
                    </a:p>
                  </a:txBody>
                  <a:tcPr/>
                </a:tc>
                <a:tc>
                  <a:txBody>
                    <a:bodyPr/>
                    <a:lstStyle/>
                    <a:p>
                      <a:r>
                        <a:rPr lang="fr-FR" sz="1200" dirty="0"/>
                        <a:t>Clôture</a:t>
                      </a:r>
                    </a:p>
                  </a:txBody>
                  <a:tcPr/>
                </a:tc>
                <a:tc>
                  <a:txBody>
                    <a:bodyPr/>
                    <a:lstStyle/>
                    <a:p>
                      <a:r>
                        <a:rPr lang="fr-FR" sz="1200" dirty="0"/>
                        <a:t>Description</a:t>
                      </a:r>
                    </a:p>
                  </a:txBody>
                  <a:tcPr/>
                </a:tc>
                <a:tc>
                  <a:txBody>
                    <a:bodyPr/>
                    <a:lstStyle/>
                    <a:p>
                      <a:r>
                        <a:rPr lang="fr-FR" sz="1200" dirty="0"/>
                        <a:t>Bénéficiaires</a:t>
                      </a:r>
                    </a:p>
                  </a:txBody>
                  <a:tcPr/>
                </a:tc>
                <a:tc>
                  <a:txBody>
                    <a:bodyPr/>
                    <a:lstStyle/>
                    <a:p>
                      <a:r>
                        <a:rPr lang="fr-FR" sz="1200" dirty="0"/>
                        <a:t>Opérateurs</a:t>
                      </a:r>
                    </a:p>
                  </a:txBody>
                  <a:tcPr/>
                </a:tc>
                <a:extLst>
                  <a:ext uri="{0D108BD9-81ED-4DB2-BD59-A6C34878D82A}">
                    <a16:rowId xmlns:a16="http://schemas.microsoft.com/office/drawing/2014/main" val="372993127"/>
                  </a:ext>
                </a:extLst>
              </a:tr>
              <a:tr h="602681">
                <a:tc>
                  <a:txBody>
                    <a:bodyPr/>
                    <a:lstStyle/>
                    <a:p>
                      <a:r>
                        <a:rPr lang="fr-FR" sz="1100" dirty="0"/>
                        <a:t>« Aide à l’investissement de l’offre industrielle des énergies renouvelables »</a:t>
                      </a:r>
                    </a:p>
                    <a:p>
                      <a:endParaRPr lang="fr-FR" sz="1100" dirty="0"/>
                    </a:p>
                  </a:txBody>
                  <a:tcPr/>
                </a:tc>
                <a:tc>
                  <a:txBody>
                    <a:bodyPr/>
                    <a:lstStyle/>
                    <a:p>
                      <a:pPr marL="0" algn="l" defTabSz="1219170" rtl="0" eaLnBrk="1" latinLnBrk="0" hangingPunct="1"/>
                      <a:r>
                        <a:rPr lang="fr-FR" sz="1100" kern="1200" dirty="0">
                          <a:solidFill>
                            <a:schemeClr val="dk1"/>
                          </a:solidFill>
                          <a:latin typeface="+mn-lt"/>
                          <a:ea typeface="+mn-ea"/>
                          <a:cs typeface="+mn-cs"/>
                        </a:rPr>
                        <a:t>31/05/2024</a:t>
                      </a:r>
                    </a:p>
                  </a:txBody>
                  <a:tcPr/>
                </a:tc>
                <a:tc>
                  <a:txBody>
                    <a:bodyPr/>
                    <a:lstStyle/>
                    <a:p>
                      <a:pPr marL="0" algn="l" defTabSz="1219170" rtl="0" eaLnBrk="1" latinLnBrk="0" hangingPunct="1"/>
                      <a:r>
                        <a:rPr lang="fr-FR" sz="1100" kern="1200" dirty="0">
                          <a:solidFill>
                            <a:schemeClr val="dk1"/>
                          </a:solidFill>
                          <a:latin typeface="+mn-lt"/>
                          <a:ea typeface="+mn-ea"/>
                          <a:cs typeface="+mn-cs"/>
                        </a:rPr>
                        <a:t>Développer les capacités industrielles dans le domaine des </a:t>
                      </a:r>
                      <a:r>
                        <a:rPr lang="fr-FR" sz="1100" kern="1200" dirty="0" err="1">
                          <a:solidFill>
                            <a:schemeClr val="dk1"/>
                          </a:solidFill>
                          <a:latin typeface="+mn-lt"/>
                          <a:ea typeface="+mn-ea"/>
                          <a:cs typeface="+mn-cs"/>
                        </a:rPr>
                        <a:t>EnR</a:t>
                      </a:r>
                      <a:r>
                        <a:rPr lang="fr-FR" sz="1100" kern="1200" dirty="0">
                          <a:solidFill>
                            <a:schemeClr val="dk1"/>
                          </a:solidFill>
                          <a:latin typeface="+mn-lt"/>
                          <a:ea typeface="+mn-ea"/>
                          <a:cs typeface="+mn-cs"/>
                        </a:rPr>
                        <a:t> et accompagner l’industrialisation de la production et/ou l’assemblage des composants.</a:t>
                      </a:r>
                    </a:p>
                  </a:txBody>
                  <a:tcPr/>
                </a:tc>
                <a:tc>
                  <a:txBody>
                    <a:bodyPr/>
                    <a:lstStyle/>
                    <a:p>
                      <a:pPr marL="0" algn="l" defTabSz="1219170" rtl="0" eaLnBrk="1" latinLnBrk="0" hangingPunct="1"/>
                      <a:r>
                        <a:rPr lang="fr-FR" sz="1100" kern="1200" dirty="0" err="1">
                          <a:solidFill>
                            <a:schemeClr val="dk1"/>
                          </a:solidFill>
                          <a:latin typeface="+mn-lt"/>
                          <a:ea typeface="+mn-ea"/>
                          <a:cs typeface="+mn-cs"/>
                        </a:rPr>
                        <a:t>Startup|PME|Grande</a:t>
                      </a:r>
                      <a:r>
                        <a:rPr lang="fr-FR" sz="1100" kern="1200" dirty="0">
                          <a:solidFill>
                            <a:schemeClr val="dk1"/>
                          </a:solidFill>
                          <a:latin typeface="+mn-lt"/>
                          <a:ea typeface="+mn-ea"/>
                          <a:cs typeface="+mn-cs"/>
                        </a:rPr>
                        <a:t> </a:t>
                      </a:r>
                      <a:r>
                        <a:rPr lang="fr-FR" sz="1100" kern="1200" dirty="0" err="1">
                          <a:solidFill>
                            <a:schemeClr val="dk1"/>
                          </a:solidFill>
                          <a:latin typeface="+mn-lt"/>
                          <a:ea typeface="+mn-ea"/>
                          <a:cs typeface="+mn-cs"/>
                        </a:rPr>
                        <a:t>entreprise|Entreprise</a:t>
                      </a:r>
                      <a:endParaRPr lang="fr-FR" sz="1100" kern="1200" dirty="0">
                        <a:solidFill>
                          <a:schemeClr val="dk1"/>
                        </a:solidFill>
                        <a:latin typeface="+mn-lt"/>
                        <a:ea typeface="+mn-ea"/>
                        <a:cs typeface="+mn-cs"/>
                      </a:endParaRPr>
                    </a:p>
                    <a:p>
                      <a:pPr marL="0" algn="l" defTabSz="1219170" rtl="0" eaLnBrk="1" latinLnBrk="0" hangingPunct="1"/>
                      <a:endParaRPr lang="fr-FR" sz="1100" kern="1200" dirty="0">
                        <a:solidFill>
                          <a:schemeClr val="dk1"/>
                        </a:solidFill>
                        <a:latin typeface="+mn-lt"/>
                        <a:ea typeface="+mn-ea"/>
                        <a:cs typeface="+mn-cs"/>
                      </a:endParaRPr>
                    </a:p>
                    <a:p>
                      <a:pPr marL="0" algn="l" defTabSz="1219170" rtl="0" eaLnBrk="1" latinLnBrk="0" hangingPunct="1"/>
                      <a:r>
                        <a:rPr lang="fr-FR" sz="1100" kern="1200" dirty="0" err="1">
                          <a:solidFill>
                            <a:schemeClr val="dk1"/>
                          </a:solidFill>
                          <a:latin typeface="+mn-lt"/>
                          <a:ea typeface="+mn-ea"/>
                          <a:cs typeface="+mn-cs"/>
                        </a:rPr>
                        <a:t>Individuel|Consortium</a:t>
                      </a:r>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err="1">
                          <a:solidFill>
                            <a:schemeClr val="dk1"/>
                          </a:solidFill>
                          <a:latin typeface="+mn-lt"/>
                          <a:ea typeface="+mn-ea"/>
                          <a:cs typeface="+mn-cs"/>
                        </a:rPr>
                        <a:t>Ademe</a:t>
                      </a:r>
                      <a:endParaRPr lang="fr-FR" sz="1100" kern="1200" dirty="0">
                        <a:solidFill>
                          <a:schemeClr val="dk1"/>
                        </a:solidFill>
                        <a:latin typeface="+mn-lt"/>
                        <a:ea typeface="+mn-ea"/>
                        <a:cs typeface="+mn-cs"/>
                      </a:endParaRPr>
                    </a:p>
                    <a:p>
                      <a:pPr marL="0" algn="l" defTabSz="1219170" rtl="0" eaLnBrk="1" latinLnBrk="0" hangingPunct="1"/>
                      <a:r>
                        <a:rPr lang="fr-FR" sz="800" dirty="0">
                          <a:hlinkClick r:id="rId2"/>
                        </a:rPr>
                        <a:t>Aide à l'investissement de l'offre industrielle des énergies renouvelables | Entreprises | Agir pour la transition écologique | ADEME</a:t>
                      </a:r>
                      <a:endParaRPr lang="fr-FR" sz="800" kern="1200" baseline="0" dirty="0">
                        <a:solidFill>
                          <a:schemeClr val="dk1"/>
                        </a:solidFill>
                        <a:latin typeface="+mn-lt"/>
                        <a:ea typeface="+mn-ea"/>
                        <a:cs typeface="+mn-cs"/>
                      </a:endParaRPr>
                    </a:p>
                  </a:txBody>
                  <a:tcPr/>
                </a:tc>
                <a:extLst>
                  <a:ext uri="{0D108BD9-81ED-4DB2-BD59-A6C34878D82A}">
                    <a16:rowId xmlns:a16="http://schemas.microsoft.com/office/drawing/2014/main" val="1252201714"/>
                  </a:ext>
                </a:extLst>
              </a:tr>
              <a:tr h="867860">
                <a:tc>
                  <a:txBody>
                    <a:bodyPr/>
                    <a:lstStyle/>
                    <a:p>
                      <a:r>
                        <a:rPr lang="fr-FR" sz="1100" dirty="0"/>
                        <a:t>« DEMO-TASE - Développement de briques technologiques et démonstrateurs </a:t>
                      </a:r>
                      <a:r>
                        <a:rPr lang="fr-FR" sz="1100" dirty="0" err="1"/>
                        <a:t>pré-industriels</a:t>
                      </a:r>
                      <a:r>
                        <a:rPr lang="fr-FR" sz="1100" dirty="0"/>
                        <a:t> pour les systèmes énergétiques »</a:t>
                      </a:r>
                    </a:p>
                  </a:txBody>
                  <a:tcPr/>
                </a:tc>
                <a:tc>
                  <a:txBody>
                    <a:bodyPr/>
                    <a:lstStyle/>
                    <a:p>
                      <a:pPr marL="0" algn="l" defTabSz="1219170" rtl="0" eaLnBrk="1" latinLnBrk="0" hangingPunct="1"/>
                      <a:r>
                        <a:rPr lang="fr-FR" sz="1100" kern="1200" dirty="0">
                          <a:solidFill>
                            <a:schemeClr val="dk1"/>
                          </a:solidFill>
                          <a:latin typeface="+mn-lt"/>
                          <a:ea typeface="+mn-ea"/>
                          <a:cs typeface="+mn-cs"/>
                        </a:rPr>
                        <a:t>15/09/2024</a:t>
                      </a:r>
                    </a:p>
                  </a:txBody>
                  <a:tcPr/>
                </a:tc>
                <a:tc>
                  <a:txBody>
                    <a:bodyPr/>
                    <a:lstStyle/>
                    <a:p>
                      <a:pPr marL="0" algn="l" defTabSz="1219170" rtl="0" eaLnBrk="1" latinLnBrk="0" hangingPunct="1"/>
                      <a:r>
                        <a:rPr lang="fr-FR" sz="1100" kern="1200" dirty="0">
                          <a:solidFill>
                            <a:schemeClr val="dk1"/>
                          </a:solidFill>
                          <a:latin typeface="+mn-lt"/>
                          <a:ea typeface="+mn-ea"/>
                          <a:cs typeface="+mn-cs"/>
                        </a:rPr>
                        <a:t>Soutenir des projets permettant le développement de briques technologiques et de démonstrateurs pour les systèmes énergétiques dans l’une des 3 thématiques prioritaires : le photovoltaïque, l’éolien flottant, les réseaux énergétiques.</a:t>
                      </a:r>
                    </a:p>
                  </a:txBody>
                  <a:tcPr/>
                </a:tc>
                <a:tc>
                  <a:txBody>
                    <a:bodyPr/>
                    <a:lstStyle/>
                    <a:p>
                      <a:pPr marL="0" algn="l" defTabSz="1219170" rtl="0" eaLnBrk="1" latinLnBrk="0" hangingPunct="1"/>
                      <a:r>
                        <a:rPr lang="fr-FR" sz="1100" kern="1200" dirty="0" err="1">
                          <a:solidFill>
                            <a:schemeClr val="dk1"/>
                          </a:solidFill>
                          <a:latin typeface="+mn-lt"/>
                          <a:ea typeface="+mn-ea"/>
                          <a:cs typeface="+mn-cs"/>
                        </a:rPr>
                        <a:t>Startup|PME|Grande</a:t>
                      </a:r>
                      <a:r>
                        <a:rPr lang="fr-FR" sz="1100" kern="1200" dirty="0">
                          <a:solidFill>
                            <a:schemeClr val="dk1"/>
                          </a:solidFill>
                          <a:latin typeface="+mn-lt"/>
                          <a:ea typeface="+mn-ea"/>
                          <a:cs typeface="+mn-cs"/>
                        </a:rPr>
                        <a:t> </a:t>
                      </a:r>
                      <a:r>
                        <a:rPr lang="fr-FR" sz="1100" kern="1200" dirty="0" err="1">
                          <a:solidFill>
                            <a:schemeClr val="dk1"/>
                          </a:solidFill>
                          <a:latin typeface="+mn-lt"/>
                          <a:ea typeface="+mn-ea"/>
                          <a:cs typeface="+mn-cs"/>
                        </a:rPr>
                        <a:t>entreprise|Organisme</a:t>
                      </a:r>
                      <a:r>
                        <a:rPr lang="fr-FR" sz="1100" kern="1200" dirty="0">
                          <a:solidFill>
                            <a:schemeClr val="dk1"/>
                          </a:solidFill>
                          <a:latin typeface="+mn-lt"/>
                          <a:ea typeface="+mn-ea"/>
                          <a:cs typeface="+mn-cs"/>
                        </a:rPr>
                        <a:t> de </a:t>
                      </a:r>
                      <a:r>
                        <a:rPr lang="fr-FR" sz="1100" kern="1200" dirty="0" err="1">
                          <a:solidFill>
                            <a:schemeClr val="dk1"/>
                          </a:solidFill>
                          <a:latin typeface="+mn-lt"/>
                          <a:ea typeface="+mn-ea"/>
                          <a:cs typeface="+mn-cs"/>
                        </a:rPr>
                        <a:t>recherche|Entreprise</a:t>
                      </a:r>
                      <a:endParaRPr lang="fr-FR" sz="1100" kern="1200" dirty="0">
                        <a:solidFill>
                          <a:schemeClr val="dk1"/>
                        </a:solidFill>
                        <a:latin typeface="+mn-lt"/>
                        <a:ea typeface="+mn-ea"/>
                        <a:cs typeface="+mn-cs"/>
                      </a:endParaRPr>
                    </a:p>
                    <a:p>
                      <a:pPr marL="0" algn="l" defTabSz="1219170" rtl="0" eaLnBrk="1" latinLnBrk="0" hangingPunct="1"/>
                      <a:endParaRPr lang="fr-FR" sz="1100" kern="1200" dirty="0">
                        <a:solidFill>
                          <a:schemeClr val="dk1"/>
                        </a:solidFill>
                        <a:latin typeface="+mn-lt"/>
                        <a:ea typeface="+mn-ea"/>
                        <a:cs typeface="+mn-cs"/>
                      </a:endParaRPr>
                    </a:p>
                    <a:p>
                      <a:pPr marL="0" algn="l" defTabSz="1219170" rtl="0" eaLnBrk="1" latinLnBrk="0" hangingPunct="1"/>
                      <a:r>
                        <a:rPr lang="fr-FR" sz="1100" kern="1200" dirty="0" err="1">
                          <a:solidFill>
                            <a:schemeClr val="dk1"/>
                          </a:solidFill>
                          <a:latin typeface="+mn-lt"/>
                          <a:ea typeface="+mn-ea"/>
                          <a:cs typeface="+mn-cs"/>
                        </a:rPr>
                        <a:t>Individuel|Consortium</a:t>
                      </a:r>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err="1">
                          <a:solidFill>
                            <a:schemeClr val="dk1"/>
                          </a:solidFill>
                          <a:latin typeface="+mn-lt"/>
                          <a:ea typeface="+mn-ea"/>
                          <a:cs typeface="+mn-cs"/>
                        </a:rPr>
                        <a:t>Ademe</a:t>
                      </a:r>
                      <a:endParaRPr lang="fr-FR" sz="1100" kern="1200" dirty="0">
                        <a:solidFill>
                          <a:schemeClr val="dk1"/>
                        </a:solidFill>
                        <a:latin typeface="+mn-lt"/>
                        <a:ea typeface="+mn-ea"/>
                        <a:cs typeface="+mn-cs"/>
                      </a:endParaRPr>
                    </a:p>
                    <a:p>
                      <a:pPr marL="0" algn="l" defTabSz="1219170" rtl="0" eaLnBrk="1" latinLnBrk="0" hangingPunct="1"/>
                      <a:r>
                        <a:rPr lang="fr-FR" sz="800" dirty="0">
                          <a:hlinkClick r:id="rId3"/>
                        </a:rPr>
                        <a:t>Développement de briques technologiques et démonstrateurs pour les systèmes énergétiques | Entreprises | Agir pour la transition écologique | ADEME</a:t>
                      </a:r>
                      <a:endParaRPr lang="fr-FR" sz="800" kern="1200" baseline="0" dirty="0">
                        <a:solidFill>
                          <a:schemeClr val="dk1"/>
                        </a:solidFill>
                        <a:latin typeface="+mn-lt"/>
                        <a:ea typeface="+mn-ea"/>
                        <a:cs typeface="+mn-cs"/>
                      </a:endParaRPr>
                    </a:p>
                  </a:txBody>
                  <a:tcPr/>
                </a:tc>
                <a:extLst>
                  <a:ext uri="{0D108BD9-81ED-4DB2-BD59-A6C34878D82A}">
                    <a16:rowId xmlns:a16="http://schemas.microsoft.com/office/drawing/2014/main" val="1402008590"/>
                  </a:ext>
                </a:extLst>
              </a:tr>
            </a:tbl>
          </a:graphicData>
        </a:graphic>
      </p:graphicFrame>
      <p:sp>
        <p:nvSpPr>
          <p:cNvPr id="7" name="Titre 3"/>
          <p:cNvSpPr txBox="1">
            <a:spLocks/>
          </p:cNvSpPr>
          <p:nvPr/>
        </p:nvSpPr>
        <p:spPr>
          <a:xfrm>
            <a:off x="431798" y="845522"/>
            <a:ext cx="11233151" cy="410844"/>
          </a:xfrm>
          <a:prstGeom prst="rect">
            <a:avLst/>
          </a:prstGeom>
          <a:solidFill>
            <a:srgbClr val="00008A"/>
          </a:solidFill>
        </p:spPr>
        <p:txBody>
          <a:bodyPr vert="horz" lIns="91440" tIns="45720" rIns="91440" bIns="45720" rtlCol="0" anchor="ctr">
            <a:normAutofit/>
          </a:bodyPr>
          <a:lstStyle>
            <a:lvl1pPr marL="19050" indent="0" algn="l" defTabSz="1219170" rtl="0" eaLnBrk="1" latinLnBrk="0" hangingPunct="1">
              <a:lnSpc>
                <a:spcPct val="90000"/>
              </a:lnSpc>
              <a:spcBef>
                <a:spcPct val="0"/>
              </a:spcBef>
              <a:buNone/>
              <a:tabLst/>
              <a:defRPr sz="3333" b="1" kern="1200">
                <a:solidFill>
                  <a:schemeClr val="bg1"/>
                </a:solidFill>
                <a:latin typeface="Marianne" panose="02000000000000000000" pitchFamily="2" charset="0"/>
                <a:ea typeface="+mj-ea"/>
                <a:cs typeface="+mj-cs"/>
              </a:defRPr>
            </a:lvl1pPr>
          </a:lstStyle>
          <a:p>
            <a:r>
              <a:rPr lang="fr-FR" sz="2000" dirty="0"/>
              <a:t>Energies renouvelables (ENR)</a:t>
            </a:r>
          </a:p>
        </p:txBody>
      </p:sp>
      <p:sp>
        <p:nvSpPr>
          <p:cNvPr id="10" name="Titre 3"/>
          <p:cNvSpPr txBox="1">
            <a:spLocks/>
          </p:cNvSpPr>
          <p:nvPr/>
        </p:nvSpPr>
        <p:spPr>
          <a:xfrm>
            <a:off x="431793" y="4176360"/>
            <a:ext cx="11233151" cy="361739"/>
          </a:xfrm>
          <a:prstGeom prst="rect">
            <a:avLst/>
          </a:prstGeom>
          <a:solidFill>
            <a:srgbClr val="00008A"/>
          </a:solidFill>
        </p:spPr>
        <p:txBody>
          <a:bodyPr vert="horz" lIns="91440" tIns="45720" rIns="91440" bIns="45720" rtlCol="0" anchor="ctr">
            <a:normAutofit lnSpcReduction="10000"/>
          </a:bodyPr>
          <a:lstStyle>
            <a:lvl1pPr marL="19050" indent="0" algn="l" defTabSz="1219170" rtl="0" eaLnBrk="1" latinLnBrk="0" hangingPunct="1">
              <a:lnSpc>
                <a:spcPct val="90000"/>
              </a:lnSpc>
              <a:spcBef>
                <a:spcPct val="0"/>
              </a:spcBef>
              <a:buNone/>
              <a:tabLst/>
              <a:defRPr sz="3333" b="1" kern="1200">
                <a:solidFill>
                  <a:schemeClr val="bg1"/>
                </a:solidFill>
                <a:latin typeface="Marianne" panose="02000000000000000000" pitchFamily="2" charset="0"/>
                <a:ea typeface="+mj-ea"/>
                <a:cs typeface="+mj-cs"/>
              </a:defRPr>
            </a:lvl1pPr>
          </a:lstStyle>
          <a:p>
            <a:r>
              <a:rPr lang="fr-FR" sz="2000" dirty="0"/>
              <a:t>Matériaux durables et économie circulaire</a:t>
            </a:r>
          </a:p>
        </p:txBody>
      </p:sp>
      <p:graphicFrame>
        <p:nvGraphicFramePr>
          <p:cNvPr id="12" name="Tableau 11"/>
          <p:cNvGraphicFramePr>
            <a:graphicFrameLocks noGrp="1"/>
          </p:cNvGraphicFramePr>
          <p:nvPr>
            <p:extLst>
              <p:ext uri="{D42A27DB-BD31-4B8C-83A1-F6EECF244321}">
                <p14:modId xmlns:p14="http://schemas.microsoft.com/office/powerpoint/2010/main" val="3930472546"/>
              </p:ext>
            </p:extLst>
          </p:nvPr>
        </p:nvGraphicFramePr>
        <p:xfrm>
          <a:off x="431795" y="4692078"/>
          <a:ext cx="11233149" cy="1508760"/>
        </p:xfrm>
        <a:graphic>
          <a:graphicData uri="http://schemas.openxmlformats.org/drawingml/2006/table">
            <a:tbl>
              <a:tblPr firstRow="1" bandRow="1">
                <a:tableStyleId>{21E4AEA4-8DFA-4A89-87EB-49C32662AFE0}</a:tableStyleId>
              </a:tblPr>
              <a:tblGrid>
                <a:gridCol w="2362200">
                  <a:extLst>
                    <a:ext uri="{9D8B030D-6E8A-4147-A177-3AD203B41FA5}">
                      <a16:colId xmlns:a16="http://schemas.microsoft.com/office/drawing/2014/main" val="166867515"/>
                    </a:ext>
                  </a:extLst>
                </a:gridCol>
                <a:gridCol w="1130300">
                  <a:extLst>
                    <a:ext uri="{9D8B030D-6E8A-4147-A177-3AD203B41FA5}">
                      <a16:colId xmlns:a16="http://schemas.microsoft.com/office/drawing/2014/main" val="1890357194"/>
                    </a:ext>
                  </a:extLst>
                </a:gridCol>
                <a:gridCol w="4241800">
                  <a:extLst>
                    <a:ext uri="{9D8B030D-6E8A-4147-A177-3AD203B41FA5}">
                      <a16:colId xmlns:a16="http://schemas.microsoft.com/office/drawing/2014/main" val="3113148329"/>
                    </a:ext>
                  </a:extLst>
                </a:gridCol>
                <a:gridCol w="2137527">
                  <a:extLst>
                    <a:ext uri="{9D8B030D-6E8A-4147-A177-3AD203B41FA5}">
                      <a16:colId xmlns:a16="http://schemas.microsoft.com/office/drawing/2014/main" val="3378506407"/>
                    </a:ext>
                  </a:extLst>
                </a:gridCol>
                <a:gridCol w="1361322">
                  <a:extLst>
                    <a:ext uri="{9D8B030D-6E8A-4147-A177-3AD203B41FA5}">
                      <a16:colId xmlns:a16="http://schemas.microsoft.com/office/drawing/2014/main" val="2672660436"/>
                    </a:ext>
                  </a:extLst>
                </a:gridCol>
              </a:tblGrid>
              <a:tr h="223527">
                <a:tc>
                  <a:txBody>
                    <a:bodyPr/>
                    <a:lstStyle/>
                    <a:p>
                      <a:r>
                        <a:rPr lang="fr-FR" sz="1200" dirty="0"/>
                        <a:t>AAP</a:t>
                      </a:r>
                    </a:p>
                  </a:txBody>
                  <a:tcPr/>
                </a:tc>
                <a:tc>
                  <a:txBody>
                    <a:bodyPr/>
                    <a:lstStyle/>
                    <a:p>
                      <a:r>
                        <a:rPr lang="fr-FR" sz="1200" dirty="0"/>
                        <a:t>Clôture</a:t>
                      </a:r>
                    </a:p>
                  </a:txBody>
                  <a:tcPr/>
                </a:tc>
                <a:tc>
                  <a:txBody>
                    <a:bodyPr/>
                    <a:lstStyle/>
                    <a:p>
                      <a:r>
                        <a:rPr lang="fr-FR" sz="1200" dirty="0"/>
                        <a:t>Description</a:t>
                      </a:r>
                    </a:p>
                  </a:txBody>
                  <a:tcPr/>
                </a:tc>
                <a:tc>
                  <a:txBody>
                    <a:bodyPr/>
                    <a:lstStyle/>
                    <a:p>
                      <a:r>
                        <a:rPr lang="fr-FR" sz="1200" dirty="0"/>
                        <a:t>Bénéficiaires</a:t>
                      </a:r>
                    </a:p>
                  </a:txBody>
                  <a:tcPr/>
                </a:tc>
                <a:tc>
                  <a:txBody>
                    <a:bodyPr/>
                    <a:lstStyle/>
                    <a:p>
                      <a:r>
                        <a:rPr lang="fr-FR" sz="1200" dirty="0"/>
                        <a:t>Opérateurs</a:t>
                      </a:r>
                    </a:p>
                  </a:txBody>
                  <a:tcPr/>
                </a:tc>
                <a:extLst>
                  <a:ext uri="{0D108BD9-81ED-4DB2-BD59-A6C34878D82A}">
                    <a16:rowId xmlns:a16="http://schemas.microsoft.com/office/drawing/2014/main" val="2855643139"/>
                  </a:ext>
                </a:extLst>
              </a:tr>
              <a:tr h="757509">
                <a:tc>
                  <a:txBody>
                    <a:bodyPr/>
                    <a:lstStyle/>
                    <a:p>
                      <a:r>
                        <a:rPr lang="fr-FR" sz="1100" dirty="0"/>
                        <a:t>«  Recyclage des plastiques, composites et élastomères »</a:t>
                      </a:r>
                    </a:p>
                  </a:txBody>
                  <a:tcPr/>
                </a:tc>
                <a:tc>
                  <a:txBody>
                    <a:bodyPr/>
                    <a:lstStyle/>
                    <a:p>
                      <a:pPr marL="0" algn="l" defTabSz="1219170" rtl="0" eaLnBrk="1" latinLnBrk="0" hangingPunct="1"/>
                      <a:r>
                        <a:rPr lang="fr-FR" sz="1100" kern="1200" dirty="0">
                          <a:solidFill>
                            <a:schemeClr val="dk1"/>
                          </a:solidFill>
                          <a:latin typeface="+mn-lt"/>
                          <a:ea typeface="+mn-ea"/>
                          <a:cs typeface="+mn-cs"/>
                        </a:rPr>
                        <a:t>29/04/2024</a:t>
                      </a:r>
                    </a:p>
                  </a:txBody>
                  <a:tcPr/>
                </a:tc>
                <a:tc>
                  <a:txBody>
                    <a:bodyPr/>
                    <a:lstStyle/>
                    <a:p>
                      <a:pPr marL="0" algn="l" defTabSz="1219170" rtl="0" eaLnBrk="1" latinLnBrk="0" hangingPunct="1"/>
                      <a:r>
                        <a:rPr lang="fr-FR" sz="1100" kern="1200" dirty="0">
                          <a:solidFill>
                            <a:schemeClr val="dk1"/>
                          </a:solidFill>
                          <a:latin typeface="+mn-lt"/>
                          <a:ea typeface="+mn-ea"/>
                          <a:cs typeface="+mn-cs"/>
                        </a:rPr>
                        <a:t>Accompagner les investissements nécessaires à l’industrialisation de nouvelles capacités sur la chaine de recyclage des plastiques, composites et élastomères, du tri à l’incorporation de matière recyclée. </a:t>
                      </a:r>
                    </a:p>
                  </a:txBody>
                  <a:tcPr/>
                </a:tc>
                <a:tc>
                  <a:txBody>
                    <a:bodyPr/>
                    <a:lstStyle/>
                    <a:p>
                      <a:pPr marL="0" algn="l" defTabSz="1219170" rtl="0" eaLnBrk="1" latinLnBrk="0" hangingPunct="1"/>
                      <a:r>
                        <a:rPr lang="fr-FR" sz="1100" kern="1200" dirty="0" err="1">
                          <a:solidFill>
                            <a:schemeClr val="dk1"/>
                          </a:solidFill>
                          <a:latin typeface="+mn-lt"/>
                          <a:ea typeface="+mn-ea"/>
                          <a:cs typeface="+mn-cs"/>
                        </a:rPr>
                        <a:t>Startup|PME|Grande</a:t>
                      </a:r>
                      <a:r>
                        <a:rPr lang="fr-FR" sz="1100" kern="1200" dirty="0">
                          <a:solidFill>
                            <a:schemeClr val="dk1"/>
                          </a:solidFill>
                          <a:latin typeface="+mn-lt"/>
                          <a:ea typeface="+mn-ea"/>
                          <a:cs typeface="+mn-cs"/>
                        </a:rPr>
                        <a:t> </a:t>
                      </a:r>
                      <a:r>
                        <a:rPr lang="fr-FR" sz="1100" kern="1200" dirty="0" err="1">
                          <a:solidFill>
                            <a:schemeClr val="dk1"/>
                          </a:solidFill>
                          <a:latin typeface="+mn-lt"/>
                          <a:ea typeface="+mn-ea"/>
                          <a:cs typeface="+mn-cs"/>
                        </a:rPr>
                        <a:t>entreprise|Organisme</a:t>
                      </a:r>
                      <a:r>
                        <a:rPr lang="fr-FR" sz="1100" kern="1200" dirty="0">
                          <a:solidFill>
                            <a:schemeClr val="dk1"/>
                          </a:solidFill>
                          <a:latin typeface="+mn-lt"/>
                          <a:ea typeface="+mn-ea"/>
                          <a:cs typeface="+mn-cs"/>
                        </a:rPr>
                        <a:t> de </a:t>
                      </a:r>
                      <a:r>
                        <a:rPr lang="fr-FR" sz="1100" kern="1200" dirty="0" err="1">
                          <a:solidFill>
                            <a:schemeClr val="dk1"/>
                          </a:solidFill>
                          <a:latin typeface="+mn-lt"/>
                          <a:ea typeface="+mn-ea"/>
                          <a:cs typeface="+mn-cs"/>
                        </a:rPr>
                        <a:t>recherche|Entreprise</a:t>
                      </a:r>
                      <a:endParaRPr lang="fr-FR" sz="1100" kern="1200" dirty="0">
                        <a:solidFill>
                          <a:schemeClr val="dk1"/>
                        </a:solidFill>
                        <a:latin typeface="+mn-lt"/>
                        <a:ea typeface="+mn-ea"/>
                        <a:cs typeface="+mn-cs"/>
                      </a:endParaRPr>
                    </a:p>
                    <a:p>
                      <a:pPr marL="0" algn="l" defTabSz="1219170" rtl="0" eaLnBrk="1" latinLnBrk="0" hangingPunct="1"/>
                      <a:endParaRPr lang="fr-FR" sz="1100" kern="1200" dirty="0">
                        <a:solidFill>
                          <a:schemeClr val="dk1"/>
                        </a:solidFill>
                        <a:latin typeface="+mn-lt"/>
                        <a:ea typeface="+mn-ea"/>
                        <a:cs typeface="+mn-cs"/>
                      </a:endParaRPr>
                    </a:p>
                    <a:p>
                      <a:pPr marL="0" algn="l" defTabSz="1219170" rtl="0" eaLnBrk="1" latinLnBrk="0" hangingPunct="1"/>
                      <a:r>
                        <a:rPr lang="fr-FR" sz="1100" kern="1200" dirty="0" err="1">
                          <a:solidFill>
                            <a:schemeClr val="dk1"/>
                          </a:solidFill>
                          <a:latin typeface="+mn-lt"/>
                          <a:ea typeface="+mn-ea"/>
                          <a:cs typeface="+mn-cs"/>
                        </a:rPr>
                        <a:t>Individuel|Consortium</a:t>
                      </a:r>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err="1">
                          <a:solidFill>
                            <a:schemeClr val="dk1"/>
                          </a:solidFill>
                          <a:latin typeface="+mn-lt"/>
                          <a:ea typeface="+mn-ea"/>
                          <a:cs typeface="+mn-cs"/>
                        </a:rPr>
                        <a:t>Ademe</a:t>
                      </a:r>
                      <a:endParaRPr lang="fr-FR" sz="1100" kern="1200" dirty="0">
                        <a:solidFill>
                          <a:schemeClr val="dk1"/>
                        </a:solidFill>
                        <a:latin typeface="+mn-lt"/>
                        <a:ea typeface="+mn-ea"/>
                        <a:cs typeface="+mn-cs"/>
                      </a:endParaRPr>
                    </a:p>
                    <a:p>
                      <a:pPr marL="0" algn="l" defTabSz="1219170" rtl="0" eaLnBrk="1" latinLnBrk="0" hangingPunct="1"/>
                      <a:r>
                        <a:rPr lang="fr-FR" sz="800" dirty="0">
                          <a:hlinkClick r:id="rId4"/>
                        </a:rPr>
                        <a:t>Appel à projets national « Recyclage des plastiques, composites et élastomères » | Entreprises | Agir pour la transition écologique | ADEME</a:t>
                      </a:r>
                      <a:endParaRPr lang="fr-FR" sz="800" kern="1200" baseline="0" dirty="0">
                        <a:solidFill>
                          <a:schemeClr val="dk1"/>
                        </a:solidFill>
                        <a:latin typeface="+mn-lt"/>
                        <a:ea typeface="+mn-ea"/>
                        <a:cs typeface="+mn-cs"/>
                      </a:endParaRPr>
                    </a:p>
                  </a:txBody>
                  <a:tcPr/>
                </a:tc>
                <a:extLst>
                  <a:ext uri="{0D108BD9-81ED-4DB2-BD59-A6C34878D82A}">
                    <a16:rowId xmlns:a16="http://schemas.microsoft.com/office/drawing/2014/main" val="2439569080"/>
                  </a:ext>
                </a:extLst>
              </a:tr>
            </a:tbl>
          </a:graphicData>
        </a:graphic>
      </p:graphicFrame>
    </p:spTree>
    <p:extLst>
      <p:ext uri="{BB962C8B-B14F-4D97-AF65-F5344CB8AC3E}">
        <p14:creationId xmlns:p14="http://schemas.microsoft.com/office/powerpoint/2010/main" val="1047217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4</a:t>
            </a:fld>
            <a:endParaRPr lang="fr-FR" dirty="0"/>
          </a:p>
        </p:txBody>
      </p:sp>
      <p:sp>
        <p:nvSpPr>
          <p:cNvPr id="5" name="Espace réservé du pied de page 4"/>
          <p:cNvSpPr>
            <a:spLocks noGrp="1"/>
          </p:cNvSpPr>
          <p:nvPr>
            <p:ph type="ftr" sz="quarter" idx="3"/>
          </p:nvPr>
        </p:nvSpPr>
        <p:spPr/>
        <p:txBody>
          <a:bodyPr/>
          <a:lstStyle/>
          <a:p>
            <a:r>
              <a:rPr lang="fr-FR"/>
              <a:t>Secrétariat général pour l’investissement </a:t>
            </a:r>
            <a:endParaRPr lang="fr-FR" dirty="0"/>
          </a:p>
        </p:txBody>
      </p:sp>
      <p:graphicFrame>
        <p:nvGraphicFramePr>
          <p:cNvPr id="11" name="Tableau 10"/>
          <p:cNvGraphicFramePr>
            <a:graphicFrameLocks noGrp="1"/>
          </p:cNvGraphicFramePr>
          <p:nvPr>
            <p:extLst>
              <p:ext uri="{D42A27DB-BD31-4B8C-83A1-F6EECF244321}">
                <p14:modId xmlns:p14="http://schemas.microsoft.com/office/powerpoint/2010/main" val="500160012"/>
              </p:ext>
            </p:extLst>
          </p:nvPr>
        </p:nvGraphicFramePr>
        <p:xfrm>
          <a:off x="431797" y="1463780"/>
          <a:ext cx="11233151" cy="4831080"/>
        </p:xfrm>
        <a:graphic>
          <a:graphicData uri="http://schemas.openxmlformats.org/drawingml/2006/table">
            <a:tbl>
              <a:tblPr firstRow="1" bandRow="1">
                <a:tableStyleId>{21E4AEA4-8DFA-4A89-87EB-49C32662AFE0}</a:tableStyleId>
              </a:tblPr>
              <a:tblGrid>
                <a:gridCol w="1955799">
                  <a:extLst>
                    <a:ext uri="{9D8B030D-6E8A-4147-A177-3AD203B41FA5}">
                      <a16:colId xmlns:a16="http://schemas.microsoft.com/office/drawing/2014/main" val="3780497864"/>
                    </a:ext>
                  </a:extLst>
                </a:gridCol>
                <a:gridCol w="1199503">
                  <a:extLst>
                    <a:ext uri="{9D8B030D-6E8A-4147-A177-3AD203B41FA5}">
                      <a16:colId xmlns:a16="http://schemas.microsoft.com/office/drawing/2014/main" val="3616254112"/>
                    </a:ext>
                  </a:extLst>
                </a:gridCol>
                <a:gridCol w="989629">
                  <a:extLst>
                    <a:ext uri="{9D8B030D-6E8A-4147-A177-3AD203B41FA5}">
                      <a16:colId xmlns:a16="http://schemas.microsoft.com/office/drawing/2014/main" val="1044855378"/>
                    </a:ext>
                  </a:extLst>
                </a:gridCol>
                <a:gridCol w="3864068">
                  <a:extLst>
                    <a:ext uri="{9D8B030D-6E8A-4147-A177-3AD203B41FA5}">
                      <a16:colId xmlns:a16="http://schemas.microsoft.com/office/drawing/2014/main" val="1286769483"/>
                    </a:ext>
                  </a:extLst>
                </a:gridCol>
                <a:gridCol w="1995529">
                  <a:extLst>
                    <a:ext uri="{9D8B030D-6E8A-4147-A177-3AD203B41FA5}">
                      <a16:colId xmlns:a16="http://schemas.microsoft.com/office/drawing/2014/main" val="1087851851"/>
                    </a:ext>
                  </a:extLst>
                </a:gridCol>
                <a:gridCol w="1228623">
                  <a:extLst>
                    <a:ext uri="{9D8B030D-6E8A-4147-A177-3AD203B41FA5}">
                      <a16:colId xmlns:a16="http://schemas.microsoft.com/office/drawing/2014/main" val="3165151180"/>
                    </a:ext>
                  </a:extLst>
                </a:gridCol>
              </a:tblGrid>
              <a:tr h="263694">
                <a:tc>
                  <a:txBody>
                    <a:bodyPr/>
                    <a:lstStyle/>
                    <a:p>
                      <a:r>
                        <a:rPr lang="fr-FR" sz="1200" dirty="0"/>
                        <a:t>AAP</a:t>
                      </a:r>
                    </a:p>
                  </a:txBody>
                  <a:tcPr/>
                </a:tc>
                <a:tc>
                  <a:txBody>
                    <a:bodyPr/>
                    <a:lstStyle/>
                    <a:p>
                      <a:r>
                        <a:rPr lang="fr-FR" sz="1200" dirty="0"/>
                        <a:t>Relève et clôture</a:t>
                      </a:r>
                    </a:p>
                  </a:txBody>
                  <a:tcPr/>
                </a:tc>
                <a:tc>
                  <a:txBody>
                    <a:bodyPr/>
                    <a:lstStyle/>
                    <a:p>
                      <a:r>
                        <a:rPr lang="fr-FR" sz="1100" dirty="0"/>
                        <a:t>Lancement</a:t>
                      </a:r>
                    </a:p>
                  </a:txBody>
                  <a:tcPr/>
                </a:tc>
                <a:tc>
                  <a:txBody>
                    <a:bodyPr/>
                    <a:lstStyle/>
                    <a:p>
                      <a:r>
                        <a:rPr lang="fr-FR" sz="1200" dirty="0"/>
                        <a:t>Description</a:t>
                      </a:r>
                    </a:p>
                  </a:txBody>
                  <a:tcPr/>
                </a:tc>
                <a:tc>
                  <a:txBody>
                    <a:bodyPr/>
                    <a:lstStyle/>
                    <a:p>
                      <a:r>
                        <a:rPr lang="fr-FR" sz="1200" dirty="0"/>
                        <a:t>Bénéficiaires</a:t>
                      </a:r>
                    </a:p>
                  </a:txBody>
                  <a:tcPr/>
                </a:tc>
                <a:tc>
                  <a:txBody>
                    <a:bodyPr/>
                    <a:lstStyle/>
                    <a:p>
                      <a:r>
                        <a:rPr lang="fr-FR" sz="1200" dirty="0"/>
                        <a:t>Opérateurs</a:t>
                      </a:r>
                    </a:p>
                  </a:txBody>
                  <a:tcPr/>
                </a:tc>
                <a:extLst>
                  <a:ext uri="{0D108BD9-81ED-4DB2-BD59-A6C34878D82A}">
                    <a16:rowId xmlns:a16="http://schemas.microsoft.com/office/drawing/2014/main" val="372993127"/>
                  </a:ext>
                </a:extLst>
              </a:tr>
              <a:tr h="1699361">
                <a:tc>
                  <a:txBody>
                    <a:bodyPr/>
                    <a:lstStyle/>
                    <a:p>
                      <a:pPr marL="0" algn="l" defTabSz="1219170" rtl="0" eaLnBrk="1" latinLnBrk="0" hangingPunct="1"/>
                      <a:r>
                        <a:rPr lang="fr-FR" sz="1100" kern="1200" dirty="0">
                          <a:solidFill>
                            <a:schemeClr val="dk1"/>
                          </a:solidFill>
                          <a:latin typeface="+mn-lt"/>
                          <a:ea typeface="+mn-ea"/>
                          <a:cs typeface="+mn-cs"/>
                        </a:rPr>
                        <a:t>« CORAM 2024 »</a:t>
                      </a:r>
                    </a:p>
                  </a:txBody>
                  <a:tcPr/>
                </a:tc>
                <a:tc>
                  <a:txBody>
                    <a:bodyPr/>
                    <a:lstStyle/>
                    <a:p>
                      <a:pPr marL="0" indent="0" algn="l" defTabSz="1219170" rtl="0" eaLnBrk="1" latinLnBrk="0" hangingPunct="1">
                        <a:buFontTx/>
                        <a:buNone/>
                        <a:tabLst>
                          <a:tab pos="0" algn="l"/>
                        </a:tabLst>
                      </a:pPr>
                      <a:r>
                        <a:rPr lang="fr-FR" sz="1100" kern="1200" dirty="0">
                          <a:solidFill>
                            <a:schemeClr val="dk1"/>
                          </a:solidFill>
                          <a:latin typeface="+mn-lt"/>
                          <a:ea typeface="+mn-ea"/>
                          <a:cs typeface="+mn-cs"/>
                        </a:rPr>
                        <a:t>17/09/2024</a:t>
                      </a:r>
                    </a:p>
                  </a:txBody>
                  <a:tcPr/>
                </a:tc>
                <a:tc>
                  <a:txBody>
                    <a:bodyPr/>
                    <a:lstStyle/>
                    <a:p>
                      <a:pPr marL="0" algn="l" defTabSz="1219170" rtl="0" eaLnBrk="1" latinLnBrk="0" hangingPunct="1"/>
                      <a:r>
                        <a:rPr lang="fr-FR" sz="1100" kern="1200" dirty="0">
                          <a:solidFill>
                            <a:schemeClr val="dk1"/>
                          </a:solidFill>
                          <a:latin typeface="+mn-lt"/>
                          <a:ea typeface="+mn-ea"/>
                          <a:cs typeface="+mn-cs"/>
                        </a:rPr>
                        <a:t>11/01/2024</a:t>
                      </a:r>
                    </a:p>
                  </a:txBody>
                  <a:tcPr/>
                </a:tc>
                <a:tc>
                  <a:txBody>
                    <a:bodyPr/>
                    <a:lstStyle/>
                    <a:p>
                      <a:pPr marL="0" algn="l" defTabSz="1219170" rtl="0" eaLnBrk="1" latinLnBrk="0" hangingPunct="1"/>
                      <a:r>
                        <a:rPr lang="fr-FR" sz="1100" kern="1200" dirty="0">
                          <a:solidFill>
                            <a:schemeClr val="dk1"/>
                          </a:solidFill>
                          <a:latin typeface="+mn-lt"/>
                          <a:ea typeface="+mn-ea"/>
                          <a:cs typeface="+mn-cs"/>
                        </a:rPr>
                        <a:t>Soutenir des projets de recherche et de développement, portés par des entreprises de la filière automobile et des acteurs de l’écosystème de la mobilité routière, qui accélèrent la mise sur le marché de technologies, de services et/ou de solutions ambitieuses profondément innovantes et durables en matière de mobilité, depuis les phases de recherche appliquée jusqu'à la démonstration plus aval de l'intérêt d'un système ou du service fondé sur ce système, dans son environnement opérationnel.</a:t>
                      </a:r>
                    </a:p>
                  </a:txBody>
                  <a:tcPr/>
                </a:tc>
                <a:tc>
                  <a:txBody>
                    <a:bodyPr/>
                    <a:lstStyle/>
                    <a:p>
                      <a:pPr marL="0" algn="l" defTabSz="1219170" rtl="0" eaLnBrk="1" latinLnBrk="0" hangingPunct="1"/>
                      <a:r>
                        <a:rPr lang="fr-FR" sz="1100" kern="1200" dirty="0" err="1">
                          <a:solidFill>
                            <a:schemeClr val="dk1"/>
                          </a:solidFill>
                          <a:latin typeface="+mn-lt"/>
                          <a:ea typeface="+mn-ea"/>
                          <a:cs typeface="+mn-cs"/>
                        </a:rPr>
                        <a:t>Startup|PME|Grande</a:t>
                      </a:r>
                      <a:r>
                        <a:rPr lang="fr-FR" sz="1100" kern="1200" dirty="0">
                          <a:solidFill>
                            <a:schemeClr val="dk1"/>
                          </a:solidFill>
                          <a:latin typeface="+mn-lt"/>
                          <a:ea typeface="+mn-ea"/>
                          <a:cs typeface="+mn-cs"/>
                        </a:rPr>
                        <a:t> </a:t>
                      </a:r>
                      <a:r>
                        <a:rPr lang="fr-FR" sz="1100" kern="1200" dirty="0" err="1">
                          <a:solidFill>
                            <a:schemeClr val="dk1"/>
                          </a:solidFill>
                          <a:latin typeface="+mn-lt"/>
                          <a:ea typeface="+mn-ea"/>
                          <a:cs typeface="+mn-cs"/>
                        </a:rPr>
                        <a:t>entreprise|Entreprise</a:t>
                      </a:r>
                      <a:endParaRPr lang="fr-FR" sz="1100" kern="1200" dirty="0">
                        <a:solidFill>
                          <a:schemeClr val="dk1"/>
                        </a:solidFill>
                        <a:latin typeface="+mn-lt"/>
                        <a:ea typeface="+mn-ea"/>
                        <a:cs typeface="+mn-cs"/>
                      </a:endParaRPr>
                    </a:p>
                    <a:p>
                      <a:pPr marL="0" algn="l" defTabSz="1219170" rtl="0" eaLnBrk="1" latinLnBrk="0" hangingPunct="1"/>
                      <a:endParaRPr lang="fr-FR" sz="1100" kern="1200" dirty="0">
                        <a:solidFill>
                          <a:schemeClr val="dk1"/>
                        </a:solidFill>
                        <a:latin typeface="+mn-lt"/>
                        <a:ea typeface="+mn-ea"/>
                        <a:cs typeface="+mn-cs"/>
                      </a:endParaRPr>
                    </a:p>
                    <a:p>
                      <a:pPr marL="0" algn="l" defTabSz="1219170" rtl="0" eaLnBrk="1" latinLnBrk="0" hangingPunct="1"/>
                      <a:r>
                        <a:rPr lang="fr-FR" sz="1100" kern="1200" dirty="0" err="1">
                          <a:solidFill>
                            <a:schemeClr val="dk1"/>
                          </a:solidFill>
                          <a:latin typeface="+mn-lt"/>
                          <a:ea typeface="+mn-ea"/>
                          <a:cs typeface="+mn-cs"/>
                        </a:rPr>
                        <a:t>Individuel|Consortium</a:t>
                      </a:r>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a:solidFill>
                            <a:schemeClr val="dk1"/>
                          </a:solidFill>
                          <a:latin typeface="+mn-lt"/>
                          <a:ea typeface="+mn-ea"/>
                          <a:cs typeface="+mn-cs"/>
                        </a:rPr>
                        <a:t>Bpifrance</a:t>
                      </a:r>
                    </a:p>
                    <a:p>
                      <a:pPr marL="0" algn="l" defTabSz="1219170" rtl="0" eaLnBrk="1" latinLnBrk="0" hangingPunct="1"/>
                      <a:r>
                        <a:rPr lang="fr-FR" sz="1100" dirty="0">
                          <a:hlinkClick r:id="rId2"/>
                        </a:rPr>
                        <a:t>Appel à projets « CORAM 2024 » | Bpifrance</a:t>
                      </a:r>
                      <a:endParaRPr lang="fr-FR" sz="1100" kern="1200" dirty="0">
                        <a:solidFill>
                          <a:schemeClr val="dk1"/>
                        </a:solidFill>
                        <a:latin typeface="+mn-lt"/>
                        <a:ea typeface="+mn-ea"/>
                        <a:cs typeface="+mn-cs"/>
                      </a:endParaRPr>
                    </a:p>
                  </a:txBody>
                  <a:tcPr/>
                </a:tc>
                <a:extLst>
                  <a:ext uri="{0D108BD9-81ED-4DB2-BD59-A6C34878D82A}">
                    <a16:rowId xmlns:a16="http://schemas.microsoft.com/office/drawing/2014/main" val="1252201714"/>
                  </a:ext>
                </a:extLst>
              </a:tr>
              <a:tr h="1699361">
                <a:tc>
                  <a:txBody>
                    <a:bodyPr/>
                    <a:lstStyle/>
                    <a:p>
                      <a:pPr marL="0" algn="l" defTabSz="1219170" rtl="0" eaLnBrk="1" latinLnBrk="0" hangingPunct="1"/>
                      <a:r>
                        <a:rPr lang="fr-FR" sz="1100" kern="1200" dirty="0">
                          <a:solidFill>
                            <a:schemeClr val="dk1"/>
                          </a:solidFill>
                          <a:latin typeface="+mn-lt"/>
                          <a:ea typeface="+mn-ea"/>
                          <a:cs typeface="+mn-cs"/>
                        </a:rPr>
                        <a:t>« Industries du Vélo »</a:t>
                      </a:r>
                    </a:p>
                  </a:txBody>
                  <a:tcPr/>
                </a:tc>
                <a:tc>
                  <a:txBody>
                    <a:bodyPr/>
                    <a:lstStyle/>
                    <a:p>
                      <a:pPr marL="0" indent="0" algn="l" defTabSz="1219170" rtl="0" eaLnBrk="1" latinLnBrk="0" hangingPunct="1">
                        <a:buFontTx/>
                        <a:buNone/>
                        <a:tabLst>
                          <a:tab pos="0" algn="l"/>
                        </a:tabLst>
                      </a:pPr>
                      <a:r>
                        <a:rPr lang="fr-FR" sz="1100" kern="1200" dirty="0">
                          <a:solidFill>
                            <a:schemeClr val="dk1"/>
                          </a:solidFill>
                          <a:latin typeface="+mn-lt"/>
                          <a:ea typeface="+mn-ea"/>
                          <a:cs typeface="+mn-cs"/>
                        </a:rPr>
                        <a:t>02/09/2024</a:t>
                      </a:r>
                    </a:p>
                    <a:p>
                      <a:pPr marL="0" indent="0" algn="l" defTabSz="1219170" rtl="0" eaLnBrk="1" latinLnBrk="0" hangingPunct="1">
                        <a:buFontTx/>
                        <a:buNone/>
                        <a:tabLst>
                          <a:tab pos="0" algn="l"/>
                        </a:tabLst>
                      </a:pPr>
                      <a:r>
                        <a:rPr lang="fr-FR" sz="1100" kern="1200" dirty="0">
                          <a:solidFill>
                            <a:schemeClr val="dk1"/>
                          </a:solidFill>
                          <a:latin typeface="+mn-lt"/>
                          <a:ea typeface="+mn-ea"/>
                          <a:cs typeface="+mn-cs"/>
                        </a:rPr>
                        <a:t>09/12/2024</a:t>
                      </a:r>
                    </a:p>
                  </a:txBody>
                  <a:tcPr/>
                </a:tc>
                <a:tc>
                  <a:txBody>
                    <a:bodyPr/>
                    <a:lstStyle/>
                    <a:p>
                      <a:pPr marL="0" algn="l" defTabSz="1219170" rtl="0" eaLnBrk="1" latinLnBrk="0" hangingPunct="1"/>
                      <a:r>
                        <a:rPr lang="fr-FR" sz="1100" kern="1200" dirty="0">
                          <a:solidFill>
                            <a:schemeClr val="dk1"/>
                          </a:solidFill>
                          <a:latin typeface="+mn-lt"/>
                          <a:ea typeface="+mn-ea"/>
                          <a:cs typeface="+mn-cs"/>
                        </a:rPr>
                        <a:t>22/04/2024</a:t>
                      </a:r>
                    </a:p>
                  </a:txBody>
                  <a:tcPr/>
                </a:tc>
                <a:tc>
                  <a:txBody>
                    <a:bodyPr/>
                    <a:lstStyle/>
                    <a:p>
                      <a:pPr marL="0" algn="l" defTabSz="1219170" rtl="0" eaLnBrk="1" latinLnBrk="0" hangingPunct="1"/>
                      <a:r>
                        <a:rPr lang="fr-FR" sz="1100" dirty="0"/>
                        <a:t>Cet appel à projets s'inscrit dans le cadre du </a:t>
                      </a:r>
                      <a:r>
                        <a:rPr lang="fr-FR" sz="1100" dirty="0">
                          <a:hlinkClick r:id="rId3" tooltip="Plan vélo et marche 2023-2027"/>
                        </a:rPr>
                        <a:t>plan « Vélo et marche 2023-2027 »</a:t>
                      </a:r>
                      <a:r>
                        <a:rPr lang="fr-FR" sz="1100" dirty="0"/>
                        <a:t>, présenté par le Gouvernement en mai 2023. Il vise à soutenir l'innovation et à structurer la filière économique complète du vélo, de l'assemblage au recyclage :</a:t>
                      </a:r>
                    </a:p>
                    <a:p>
                      <a:pPr marL="0" algn="l" defTabSz="1219170" rtl="0" eaLnBrk="1" latinLnBrk="0" hangingPunct="1"/>
                      <a:r>
                        <a:rPr lang="fr-FR" sz="1100" kern="1200" dirty="0">
                          <a:solidFill>
                            <a:schemeClr val="dk1"/>
                          </a:solidFill>
                          <a:latin typeface="+mn-lt"/>
                          <a:ea typeface="+mn-ea"/>
                          <a:cs typeface="+mn-cs"/>
                        </a:rPr>
                        <a:t>-Projets de développement et d'assemblage de vélos ;</a:t>
                      </a:r>
                    </a:p>
                    <a:p>
                      <a:pPr marL="0" algn="l" defTabSz="1219170" rtl="0" eaLnBrk="1" latinLnBrk="0" hangingPunct="1"/>
                      <a:r>
                        <a:rPr lang="fr-FR" sz="1100" kern="1200" dirty="0">
                          <a:solidFill>
                            <a:schemeClr val="dk1"/>
                          </a:solidFill>
                          <a:latin typeface="+mn-lt"/>
                          <a:ea typeface="+mn-ea"/>
                          <a:cs typeface="+mn-cs"/>
                        </a:rPr>
                        <a:t>-Projets de production des principaux composants et équipements pour vélos ;</a:t>
                      </a:r>
                    </a:p>
                    <a:p>
                      <a:pPr marL="0" algn="l" defTabSz="1219170" rtl="0" eaLnBrk="1" latinLnBrk="0" hangingPunct="1"/>
                      <a:r>
                        <a:rPr lang="fr-FR" sz="1100" kern="1200" dirty="0">
                          <a:solidFill>
                            <a:schemeClr val="dk1"/>
                          </a:solidFill>
                          <a:latin typeface="+mn-lt"/>
                          <a:ea typeface="+mn-ea"/>
                          <a:cs typeface="+mn-cs"/>
                        </a:rPr>
                        <a:t>-Projets d'éco-conception et d'amélioration de l'impact environnemental des vélos et des équipements associés, sur leur cycle de vie ;</a:t>
                      </a:r>
                    </a:p>
                    <a:p>
                      <a:pPr marL="0" algn="l" defTabSz="1219170" rtl="0" eaLnBrk="1" latinLnBrk="0" hangingPunct="1"/>
                      <a:r>
                        <a:rPr lang="fr-FR" sz="1100" kern="1200" dirty="0">
                          <a:solidFill>
                            <a:schemeClr val="dk1"/>
                          </a:solidFill>
                          <a:latin typeface="+mn-lt"/>
                          <a:ea typeface="+mn-ea"/>
                          <a:cs typeface="+mn-cs"/>
                        </a:rPr>
                        <a:t>-Briques technologiques et démonstrateurs de solutions innovantes directement adossées aux vélos et leurs équipements.</a:t>
                      </a:r>
                    </a:p>
                    <a:p>
                      <a:pPr marL="0" algn="l" defTabSz="1219170" rtl="0" eaLnBrk="1" latinLnBrk="0" hangingPunct="1"/>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err="1">
                          <a:solidFill>
                            <a:schemeClr val="dk1"/>
                          </a:solidFill>
                          <a:latin typeface="+mn-lt"/>
                          <a:ea typeface="+mn-ea"/>
                          <a:cs typeface="+mn-cs"/>
                        </a:rPr>
                        <a:t>Sratup|PME|Grande</a:t>
                      </a:r>
                      <a:r>
                        <a:rPr lang="fr-FR" sz="1100" kern="1200" dirty="0">
                          <a:solidFill>
                            <a:schemeClr val="dk1"/>
                          </a:solidFill>
                          <a:latin typeface="+mn-lt"/>
                          <a:ea typeface="+mn-ea"/>
                          <a:cs typeface="+mn-cs"/>
                        </a:rPr>
                        <a:t> </a:t>
                      </a:r>
                      <a:r>
                        <a:rPr lang="fr-FR" sz="1100" kern="1200" dirty="0" err="1">
                          <a:solidFill>
                            <a:schemeClr val="dk1"/>
                          </a:solidFill>
                          <a:latin typeface="+mn-lt"/>
                          <a:ea typeface="+mn-ea"/>
                          <a:cs typeface="+mn-cs"/>
                        </a:rPr>
                        <a:t>entreprise|Organisme</a:t>
                      </a:r>
                      <a:r>
                        <a:rPr lang="fr-FR" sz="1100" kern="1200" dirty="0">
                          <a:solidFill>
                            <a:schemeClr val="dk1"/>
                          </a:solidFill>
                          <a:latin typeface="+mn-lt"/>
                          <a:ea typeface="+mn-ea"/>
                          <a:cs typeface="+mn-cs"/>
                        </a:rPr>
                        <a:t> de </a:t>
                      </a:r>
                      <a:r>
                        <a:rPr lang="fr-FR" sz="1100" kern="1200" dirty="0" err="1">
                          <a:solidFill>
                            <a:schemeClr val="dk1"/>
                          </a:solidFill>
                          <a:latin typeface="+mn-lt"/>
                          <a:ea typeface="+mn-ea"/>
                          <a:cs typeface="+mn-cs"/>
                        </a:rPr>
                        <a:t>recherche|collectivités</a:t>
                      </a:r>
                      <a:r>
                        <a:rPr lang="fr-FR" sz="1100" kern="1200" dirty="0">
                          <a:solidFill>
                            <a:schemeClr val="dk1"/>
                          </a:solidFill>
                          <a:latin typeface="+mn-lt"/>
                          <a:ea typeface="+mn-ea"/>
                          <a:cs typeface="+mn-cs"/>
                        </a:rPr>
                        <a:t> territoriales</a:t>
                      </a:r>
                    </a:p>
                    <a:p>
                      <a:pPr marL="0" algn="l" defTabSz="1219170" rtl="0" eaLnBrk="1" latinLnBrk="0" hangingPunct="1"/>
                      <a:endParaRPr lang="fr-FR" sz="1100" kern="1200" dirty="0">
                        <a:solidFill>
                          <a:schemeClr val="dk1"/>
                        </a:solidFill>
                        <a:latin typeface="+mn-lt"/>
                        <a:ea typeface="+mn-ea"/>
                        <a:cs typeface="+mn-cs"/>
                      </a:endParaRPr>
                    </a:p>
                    <a:p>
                      <a:pPr marL="0" algn="l" defTabSz="1219170" rtl="0" eaLnBrk="1" latinLnBrk="0" hangingPunct="1"/>
                      <a:r>
                        <a:rPr lang="fr-FR" sz="1100" kern="1200" dirty="0" err="1">
                          <a:solidFill>
                            <a:schemeClr val="dk1"/>
                          </a:solidFill>
                          <a:latin typeface="+mn-lt"/>
                          <a:ea typeface="+mn-ea"/>
                          <a:cs typeface="+mn-cs"/>
                        </a:rPr>
                        <a:t>Individuel|Consortium</a:t>
                      </a:r>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err="1">
                          <a:solidFill>
                            <a:schemeClr val="dk1"/>
                          </a:solidFill>
                          <a:latin typeface="+mn-lt"/>
                          <a:ea typeface="+mn-ea"/>
                          <a:cs typeface="+mn-cs"/>
                        </a:rPr>
                        <a:t>Ademe</a:t>
                      </a:r>
                      <a:endParaRPr lang="fr-FR" sz="1100" kern="1200" dirty="0">
                        <a:solidFill>
                          <a:schemeClr val="dk1"/>
                        </a:solidFill>
                        <a:latin typeface="+mn-lt"/>
                        <a:ea typeface="+mn-ea"/>
                        <a:cs typeface="+mn-cs"/>
                      </a:endParaRPr>
                    </a:p>
                    <a:p>
                      <a:pPr marL="0" algn="l" defTabSz="1219170" rtl="0" eaLnBrk="1" latinLnBrk="0" hangingPunct="1"/>
                      <a:r>
                        <a:rPr lang="fr-FR" sz="1100" dirty="0">
                          <a:hlinkClick r:id="rId4"/>
                        </a:rPr>
                        <a:t>Industries du Vélo | Entreprises | Agir pour la transition écologique | ADEME</a:t>
                      </a:r>
                      <a:endParaRPr lang="fr-FR" sz="1100" kern="1200" dirty="0">
                        <a:solidFill>
                          <a:schemeClr val="dk1"/>
                        </a:solidFill>
                        <a:latin typeface="+mn-lt"/>
                        <a:ea typeface="+mn-ea"/>
                        <a:cs typeface="+mn-cs"/>
                      </a:endParaRPr>
                    </a:p>
                  </a:txBody>
                  <a:tcPr/>
                </a:tc>
                <a:extLst>
                  <a:ext uri="{0D108BD9-81ED-4DB2-BD59-A6C34878D82A}">
                    <a16:rowId xmlns:a16="http://schemas.microsoft.com/office/drawing/2014/main" val="1888783451"/>
                  </a:ext>
                </a:extLst>
              </a:tr>
            </a:tbl>
          </a:graphicData>
        </a:graphic>
      </p:graphicFrame>
      <p:sp>
        <p:nvSpPr>
          <p:cNvPr id="7" name="Titre 3"/>
          <p:cNvSpPr txBox="1">
            <a:spLocks/>
          </p:cNvSpPr>
          <p:nvPr/>
        </p:nvSpPr>
        <p:spPr>
          <a:xfrm>
            <a:off x="431798" y="845522"/>
            <a:ext cx="11233151" cy="410844"/>
          </a:xfrm>
          <a:prstGeom prst="rect">
            <a:avLst/>
          </a:prstGeom>
          <a:solidFill>
            <a:srgbClr val="00008A"/>
          </a:solidFill>
        </p:spPr>
        <p:txBody>
          <a:bodyPr vert="horz" lIns="91440" tIns="45720" rIns="91440" bIns="45720" rtlCol="0" anchor="ctr">
            <a:normAutofit/>
          </a:bodyPr>
          <a:lstStyle>
            <a:lvl1pPr marL="19050" indent="0" algn="l" defTabSz="1219170" rtl="0" eaLnBrk="1" latinLnBrk="0" hangingPunct="1">
              <a:lnSpc>
                <a:spcPct val="90000"/>
              </a:lnSpc>
              <a:spcBef>
                <a:spcPct val="0"/>
              </a:spcBef>
              <a:buNone/>
              <a:tabLst/>
              <a:defRPr sz="3333" b="1" kern="1200">
                <a:solidFill>
                  <a:schemeClr val="bg1"/>
                </a:solidFill>
                <a:latin typeface="Marianne" panose="02000000000000000000" pitchFamily="2" charset="0"/>
                <a:ea typeface="+mj-ea"/>
                <a:cs typeface="+mj-cs"/>
              </a:defRPr>
            </a:lvl1pPr>
          </a:lstStyle>
          <a:p>
            <a:r>
              <a:rPr lang="fr-FR" sz="2000" dirty="0"/>
              <a:t>Transports</a:t>
            </a:r>
          </a:p>
        </p:txBody>
      </p:sp>
    </p:spTree>
    <p:extLst>
      <p:ext uri="{BB962C8B-B14F-4D97-AF65-F5344CB8AC3E}">
        <p14:creationId xmlns:p14="http://schemas.microsoft.com/office/powerpoint/2010/main" val="552769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5</a:t>
            </a:fld>
            <a:endParaRPr lang="fr-FR" dirty="0"/>
          </a:p>
        </p:txBody>
      </p:sp>
      <p:sp>
        <p:nvSpPr>
          <p:cNvPr id="5" name="Espace réservé du pied de page 4"/>
          <p:cNvSpPr>
            <a:spLocks noGrp="1"/>
          </p:cNvSpPr>
          <p:nvPr>
            <p:ph type="ftr" sz="quarter" idx="3"/>
          </p:nvPr>
        </p:nvSpPr>
        <p:spPr/>
        <p:txBody>
          <a:bodyPr/>
          <a:lstStyle/>
          <a:p>
            <a:r>
              <a:rPr lang="fr-FR" dirty="0"/>
              <a:t>Secrétariat général pour l’investissement </a:t>
            </a:r>
          </a:p>
        </p:txBody>
      </p:sp>
      <p:graphicFrame>
        <p:nvGraphicFramePr>
          <p:cNvPr id="11" name="Tableau 10"/>
          <p:cNvGraphicFramePr>
            <a:graphicFrameLocks noGrp="1"/>
          </p:cNvGraphicFramePr>
          <p:nvPr>
            <p:extLst>
              <p:ext uri="{D42A27DB-BD31-4B8C-83A1-F6EECF244321}">
                <p14:modId xmlns:p14="http://schemas.microsoft.com/office/powerpoint/2010/main" val="3065568610"/>
              </p:ext>
            </p:extLst>
          </p:nvPr>
        </p:nvGraphicFramePr>
        <p:xfrm>
          <a:off x="431801" y="1421289"/>
          <a:ext cx="11233150" cy="2804160"/>
        </p:xfrm>
        <a:graphic>
          <a:graphicData uri="http://schemas.openxmlformats.org/drawingml/2006/table">
            <a:tbl>
              <a:tblPr firstRow="1" bandRow="1">
                <a:tableStyleId>{21E4AEA4-8DFA-4A89-87EB-49C32662AFE0}</a:tableStyleId>
              </a:tblPr>
              <a:tblGrid>
                <a:gridCol w="2674256">
                  <a:extLst>
                    <a:ext uri="{9D8B030D-6E8A-4147-A177-3AD203B41FA5}">
                      <a16:colId xmlns:a16="http://schemas.microsoft.com/office/drawing/2014/main" val="3780497864"/>
                    </a:ext>
                  </a:extLst>
                </a:gridCol>
                <a:gridCol w="1074057">
                  <a:extLst>
                    <a:ext uri="{9D8B030D-6E8A-4147-A177-3AD203B41FA5}">
                      <a16:colId xmlns:a16="http://schemas.microsoft.com/office/drawing/2014/main" val="1879189903"/>
                    </a:ext>
                  </a:extLst>
                </a:gridCol>
                <a:gridCol w="986972">
                  <a:extLst>
                    <a:ext uri="{9D8B030D-6E8A-4147-A177-3AD203B41FA5}">
                      <a16:colId xmlns:a16="http://schemas.microsoft.com/office/drawing/2014/main" val="1044855378"/>
                    </a:ext>
                  </a:extLst>
                </a:gridCol>
                <a:gridCol w="3570514">
                  <a:extLst>
                    <a:ext uri="{9D8B030D-6E8A-4147-A177-3AD203B41FA5}">
                      <a16:colId xmlns:a16="http://schemas.microsoft.com/office/drawing/2014/main" val="1286769483"/>
                    </a:ext>
                  </a:extLst>
                </a:gridCol>
                <a:gridCol w="1866232">
                  <a:extLst>
                    <a:ext uri="{9D8B030D-6E8A-4147-A177-3AD203B41FA5}">
                      <a16:colId xmlns:a16="http://schemas.microsoft.com/office/drawing/2014/main" val="1087851851"/>
                    </a:ext>
                  </a:extLst>
                </a:gridCol>
                <a:gridCol w="1061119">
                  <a:extLst>
                    <a:ext uri="{9D8B030D-6E8A-4147-A177-3AD203B41FA5}">
                      <a16:colId xmlns:a16="http://schemas.microsoft.com/office/drawing/2014/main" val="3165151180"/>
                    </a:ext>
                  </a:extLst>
                </a:gridCol>
              </a:tblGrid>
              <a:tr h="247021">
                <a:tc>
                  <a:txBody>
                    <a:bodyPr/>
                    <a:lstStyle/>
                    <a:p>
                      <a:r>
                        <a:rPr lang="fr-FR" sz="1200" dirty="0"/>
                        <a:t>AAP</a:t>
                      </a:r>
                    </a:p>
                  </a:txBody>
                  <a:tcPr/>
                </a:tc>
                <a:tc>
                  <a:txBody>
                    <a:bodyPr/>
                    <a:lstStyle/>
                    <a:p>
                      <a:r>
                        <a:rPr lang="fr-FR" sz="1200" dirty="0"/>
                        <a:t>Relèves</a:t>
                      </a:r>
                    </a:p>
                  </a:txBody>
                  <a:tcPr/>
                </a:tc>
                <a:tc>
                  <a:txBody>
                    <a:bodyPr/>
                    <a:lstStyle/>
                    <a:p>
                      <a:r>
                        <a:rPr lang="fr-FR" sz="1200" dirty="0"/>
                        <a:t>Clôture</a:t>
                      </a:r>
                    </a:p>
                  </a:txBody>
                  <a:tcPr/>
                </a:tc>
                <a:tc>
                  <a:txBody>
                    <a:bodyPr/>
                    <a:lstStyle/>
                    <a:p>
                      <a:r>
                        <a:rPr lang="fr-FR" sz="1200" dirty="0"/>
                        <a:t>Description</a:t>
                      </a:r>
                    </a:p>
                  </a:txBody>
                  <a:tcPr/>
                </a:tc>
                <a:tc>
                  <a:txBody>
                    <a:bodyPr/>
                    <a:lstStyle/>
                    <a:p>
                      <a:r>
                        <a:rPr lang="fr-FR" sz="1200" dirty="0"/>
                        <a:t>Bénéficiaires</a:t>
                      </a:r>
                    </a:p>
                  </a:txBody>
                  <a:tcPr/>
                </a:tc>
                <a:tc>
                  <a:txBody>
                    <a:bodyPr/>
                    <a:lstStyle/>
                    <a:p>
                      <a:r>
                        <a:rPr lang="fr-FR" sz="1200" dirty="0"/>
                        <a:t>Opérateurs</a:t>
                      </a:r>
                    </a:p>
                  </a:txBody>
                  <a:tcPr/>
                </a:tc>
                <a:extLst>
                  <a:ext uri="{0D108BD9-81ED-4DB2-BD59-A6C34878D82A}">
                    <a16:rowId xmlns:a16="http://schemas.microsoft.com/office/drawing/2014/main" val="372993127"/>
                  </a:ext>
                </a:extLst>
              </a:tr>
              <a:tr h="1101213">
                <a:tc>
                  <a:txBody>
                    <a:bodyPr/>
                    <a:lstStyle/>
                    <a:p>
                      <a:r>
                        <a:rPr lang="fr-FR" sz="1100" dirty="0"/>
                        <a:t>« Soutenir les Alternatives Vertes 2 »</a:t>
                      </a:r>
                    </a:p>
                  </a:txBody>
                  <a:tcPr/>
                </a:tc>
                <a:tc>
                  <a:txBody>
                    <a:bodyPr/>
                    <a:lstStyle/>
                    <a:p>
                      <a:pPr marL="0" indent="0" algn="l" defTabSz="1219170" rtl="0" eaLnBrk="1" latinLnBrk="0" hangingPunct="1">
                        <a:buFontTx/>
                        <a:buNone/>
                        <a:tabLst>
                          <a:tab pos="0" algn="l"/>
                        </a:tabLst>
                      </a:pPr>
                      <a:r>
                        <a:rPr lang="fr-FR" sz="1100" kern="1200" dirty="0">
                          <a:solidFill>
                            <a:schemeClr val="dk1"/>
                          </a:solidFill>
                          <a:latin typeface="+mn-lt"/>
                          <a:ea typeface="+mn-ea"/>
                          <a:cs typeface="+mn-cs"/>
                        </a:rPr>
                        <a:t>31/12/2024</a:t>
                      </a:r>
                    </a:p>
                  </a:txBody>
                  <a:tcPr/>
                </a:tc>
                <a:tc>
                  <a:txBody>
                    <a:bodyPr/>
                    <a:lstStyle/>
                    <a:p>
                      <a:r>
                        <a:rPr lang="fr-FR" sz="1100" dirty="0"/>
                        <a:t>31/12/2024</a:t>
                      </a:r>
                    </a:p>
                  </a:txBody>
                  <a:tcPr/>
                </a:tc>
                <a:tc>
                  <a:txBody>
                    <a:bodyPr/>
                    <a:lstStyle/>
                    <a:p>
                      <a:r>
                        <a:rPr lang="fr-FR" sz="1100" dirty="0"/>
                        <a:t>Favoriser l’émergence d’« alternatives vertes » innovantes, réplicables et structurantes au regard de leur potentiel de transformation écologique des pratiques dans tous les segments de la chaîne de valeur des ICC (création, production, diffusion, fin de vie) et dans tous les secteurs culturels.</a:t>
                      </a:r>
                    </a:p>
                    <a:p>
                      <a:endParaRPr lang="fr-FR" sz="1100" dirty="0"/>
                    </a:p>
                  </a:txBody>
                  <a:tcPr/>
                </a:tc>
                <a:tc>
                  <a:txBody>
                    <a:bodyPr/>
                    <a:lstStyle/>
                    <a:p>
                      <a:r>
                        <a:rPr lang="fr-FR" sz="1100" dirty="0" err="1"/>
                        <a:t>Startup|PME|Grande</a:t>
                      </a:r>
                      <a:r>
                        <a:rPr lang="fr-FR" sz="1100" dirty="0"/>
                        <a:t> </a:t>
                      </a:r>
                      <a:r>
                        <a:rPr lang="fr-FR" sz="1100" dirty="0" err="1"/>
                        <a:t>entreprise|Organisme</a:t>
                      </a:r>
                      <a:r>
                        <a:rPr lang="fr-FR" sz="1100" dirty="0"/>
                        <a:t> de </a:t>
                      </a:r>
                      <a:r>
                        <a:rPr lang="fr-FR" sz="1100" dirty="0" err="1"/>
                        <a:t>recherche|Entreprise</a:t>
                      </a:r>
                      <a:r>
                        <a:rPr lang="fr-FR" sz="1100" dirty="0"/>
                        <a:t> | </a:t>
                      </a:r>
                      <a:r>
                        <a:rPr lang="fr-FR" sz="1100" dirty="0" err="1"/>
                        <a:t>Association|Organisme</a:t>
                      </a:r>
                      <a:r>
                        <a:rPr lang="fr-FR" sz="1100" dirty="0"/>
                        <a:t> - personnalité morale</a:t>
                      </a:r>
                    </a:p>
                    <a:p>
                      <a:endParaRPr lang="fr-FR" sz="1100" dirty="0"/>
                    </a:p>
                  </a:txBody>
                  <a:tcPr/>
                </a:tc>
                <a:tc>
                  <a:txBody>
                    <a:bodyPr/>
                    <a:lstStyle/>
                    <a:p>
                      <a:r>
                        <a:rPr lang="fr-FR" sz="1100" dirty="0"/>
                        <a:t>CDC</a:t>
                      </a:r>
                    </a:p>
                    <a:p>
                      <a:r>
                        <a:rPr lang="fr-FR" sz="900" dirty="0">
                          <a:hlinkClick r:id="rId2"/>
                        </a:rPr>
                        <a:t> Soutenir les Alternatives vertes 2 (banquedesterritoires.fr)</a:t>
                      </a:r>
                      <a:endParaRPr lang="fr-FR" sz="900" baseline="0" dirty="0"/>
                    </a:p>
                  </a:txBody>
                  <a:tcPr/>
                </a:tc>
                <a:extLst>
                  <a:ext uri="{0D108BD9-81ED-4DB2-BD59-A6C34878D82A}">
                    <a16:rowId xmlns:a16="http://schemas.microsoft.com/office/drawing/2014/main" val="1703107695"/>
                  </a:ext>
                </a:extLst>
              </a:tr>
              <a:tr h="1139042">
                <a:tc>
                  <a:txBody>
                    <a:bodyPr/>
                    <a:lstStyle/>
                    <a:p>
                      <a:r>
                        <a:rPr lang="fr-FR" sz="1100" dirty="0"/>
                        <a:t>« Culture  Immersive et </a:t>
                      </a:r>
                      <a:r>
                        <a:rPr lang="fr-FR" sz="1100" dirty="0" err="1"/>
                        <a:t>Métavers</a:t>
                      </a:r>
                      <a:r>
                        <a:rPr lang="fr-FR" sz="1100" dirty="0"/>
                        <a:t> »</a:t>
                      </a:r>
                    </a:p>
                  </a:txBody>
                  <a:tcPr/>
                </a:tc>
                <a:tc>
                  <a:txBody>
                    <a:bodyPr/>
                    <a:lstStyle/>
                    <a:p>
                      <a:pPr marL="90488" indent="-90488" algn="l" defTabSz="1219170" rtl="0" eaLnBrk="1" latinLnBrk="0" hangingPunct="1">
                        <a:buFontTx/>
                        <a:buChar char="-"/>
                        <a:tabLst>
                          <a:tab pos="0" algn="l"/>
                        </a:tabLst>
                      </a:pPr>
                      <a:r>
                        <a:rPr lang="fr-FR" sz="1100" kern="1200" dirty="0">
                          <a:solidFill>
                            <a:schemeClr val="dk1"/>
                          </a:solidFill>
                          <a:latin typeface="+mn-lt"/>
                          <a:ea typeface="+mn-ea"/>
                          <a:cs typeface="+mn-cs"/>
                        </a:rPr>
                        <a:t>02/07/2024</a:t>
                      </a:r>
                    </a:p>
                    <a:p>
                      <a:pPr marL="90488" indent="-90488" algn="l" defTabSz="1219170" rtl="0" eaLnBrk="1" latinLnBrk="0" hangingPunct="1">
                        <a:buFontTx/>
                        <a:buChar char="-"/>
                        <a:tabLst>
                          <a:tab pos="0" algn="l"/>
                        </a:tabLst>
                      </a:pPr>
                      <a:r>
                        <a:rPr lang="fr-FR" sz="1100" kern="1200" dirty="0">
                          <a:solidFill>
                            <a:schemeClr val="dk1"/>
                          </a:solidFill>
                          <a:latin typeface="+mn-lt"/>
                          <a:ea typeface="+mn-ea"/>
                          <a:cs typeface="+mn-cs"/>
                        </a:rPr>
                        <a:t>26/11/2024</a:t>
                      </a:r>
                    </a:p>
                    <a:p>
                      <a:pPr marL="90488" indent="-90488" algn="l" defTabSz="1219170" rtl="0" eaLnBrk="1" latinLnBrk="0" hangingPunct="1">
                        <a:buFontTx/>
                        <a:buChar char="-"/>
                        <a:tabLst>
                          <a:tab pos="0" algn="l"/>
                        </a:tabLst>
                      </a:pPr>
                      <a:r>
                        <a:rPr lang="fr-FR" sz="1100" kern="1200" dirty="0">
                          <a:solidFill>
                            <a:schemeClr val="dk1"/>
                          </a:solidFill>
                          <a:latin typeface="+mn-lt"/>
                          <a:ea typeface="+mn-ea"/>
                          <a:cs typeface="+mn-cs"/>
                        </a:rPr>
                        <a:t>25/11/2025</a:t>
                      </a:r>
                    </a:p>
                  </a:txBody>
                  <a:tcPr/>
                </a:tc>
                <a:tc>
                  <a:txBody>
                    <a:bodyPr/>
                    <a:lstStyle/>
                    <a:p>
                      <a:r>
                        <a:rPr lang="fr-FR" sz="1100" dirty="0"/>
                        <a:t>21/12/2025</a:t>
                      </a:r>
                    </a:p>
                  </a:txBody>
                  <a:tcPr/>
                </a:tc>
                <a:tc>
                  <a:txBody>
                    <a:bodyPr/>
                    <a:lstStyle/>
                    <a:p>
                      <a:r>
                        <a:rPr lang="fr-FR" sz="1100" dirty="0"/>
                        <a:t>Accompagner</a:t>
                      </a:r>
                      <a:r>
                        <a:rPr lang="fr-FR" sz="1100" baseline="0" dirty="0"/>
                        <a:t> </a:t>
                      </a:r>
                      <a:r>
                        <a:rPr lang="fr-FR" sz="1100" dirty="0"/>
                        <a:t>les projets concourant à l’émergence d’un écosystème industriel de l’immersif souverain et à l’avènement de </a:t>
                      </a:r>
                      <a:r>
                        <a:rPr lang="fr-FR" sz="1100" dirty="0" err="1"/>
                        <a:t>métavers</a:t>
                      </a:r>
                      <a:r>
                        <a:rPr lang="fr-FR" sz="1100" dirty="0"/>
                        <a:t> adaptés aux enjeux culturels.</a:t>
                      </a:r>
                    </a:p>
                  </a:txBody>
                  <a:tcPr/>
                </a:tc>
                <a:tc>
                  <a:txBody>
                    <a:bodyPr/>
                    <a:lstStyle/>
                    <a:p>
                      <a:r>
                        <a:rPr lang="fr-FR" sz="1100" dirty="0"/>
                        <a:t>Entreprise |Association |Organisation professionnelle |Etablissement public | Organisme de recherche</a:t>
                      </a:r>
                    </a:p>
                    <a:p>
                      <a:endParaRPr lang="fr-FR" sz="1100" dirty="0"/>
                    </a:p>
                    <a:p>
                      <a:r>
                        <a:rPr lang="fr-FR" sz="1100" dirty="0"/>
                        <a:t>Individuel &amp; consortium</a:t>
                      </a:r>
                    </a:p>
                  </a:txBody>
                  <a:tcPr/>
                </a:tc>
                <a:tc>
                  <a:txBody>
                    <a:bodyPr/>
                    <a:lstStyle/>
                    <a:p>
                      <a:r>
                        <a:rPr lang="fr-FR" sz="1100" dirty="0"/>
                        <a:t>Bpifrance</a:t>
                      </a:r>
                    </a:p>
                    <a:p>
                      <a:r>
                        <a:rPr lang="fr-FR" sz="900" dirty="0">
                          <a:hlinkClick r:id="rId3"/>
                        </a:rPr>
                        <a:t>Appel à projets : « Culture immersive et métavers» | Bpifrance</a:t>
                      </a:r>
                      <a:endParaRPr lang="fr-FR" sz="900" baseline="0" dirty="0"/>
                    </a:p>
                  </a:txBody>
                  <a:tcPr/>
                </a:tc>
                <a:extLst>
                  <a:ext uri="{0D108BD9-81ED-4DB2-BD59-A6C34878D82A}">
                    <a16:rowId xmlns:a16="http://schemas.microsoft.com/office/drawing/2014/main" val="80881232"/>
                  </a:ext>
                </a:extLst>
              </a:tr>
            </a:tbl>
          </a:graphicData>
        </a:graphic>
      </p:graphicFrame>
      <p:sp>
        <p:nvSpPr>
          <p:cNvPr id="7" name="Titre 3"/>
          <p:cNvSpPr txBox="1">
            <a:spLocks/>
          </p:cNvSpPr>
          <p:nvPr/>
        </p:nvSpPr>
        <p:spPr>
          <a:xfrm>
            <a:off x="431801" y="882343"/>
            <a:ext cx="11233151" cy="351571"/>
          </a:xfrm>
          <a:prstGeom prst="rect">
            <a:avLst/>
          </a:prstGeom>
          <a:solidFill>
            <a:srgbClr val="00008A"/>
          </a:solidFill>
        </p:spPr>
        <p:txBody>
          <a:bodyPr vert="horz" lIns="91440" tIns="45720" rIns="91440" bIns="45720" rtlCol="0" anchor="ctr">
            <a:normAutofit lnSpcReduction="10000"/>
          </a:bodyPr>
          <a:lstStyle>
            <a:lvl1pPr marL="19050" indent="0" algn="l" defTabSz="1219170" rtl="0" eaLnBrk="1" latinLnBrk="0" hangingPunct="1">
              <a:lnSpc>
                <a:spcPct val="90000"/>
              </a:lnSpc>
              <a:spcBef>
                <a:spcPct val="0"/>
              </a:spcBef>
              <a:buNone/>
              <a:tabLst/>
              <a:defRPr sz="3333" b="1" kern="1200">
                <a:solidFill>
                  <a:schemeClr val="bg1"/>
                </a:solidFill>
                <a:latin typeface="Marianne" panose="02000000000000000000" pitchFamily="2" charset="0"/>
                <a:ea typeface="+mj-ea"/>
                <a:cs typeface="+mj-cs"/>
              </a:defRPr>
            </a:lvl1pPr>
          </a:lstStyle>
          <a:p>
            <a:r>
              <a:rPr lang="fr-FR" sz="2000" dirty="0"/>
              <a:t>Culture</a:t>
            </a:r>
          </a:p>
        </p:txBody>
      </p:sp>
    </p:spTree>
    <p:extLst>
      <p:ext uri="{BB962C8B-B14F-4D97-AF65-F5344CB8AC3E}">
        <p14:creationId xmlns:p14="http://schemas.microsoft.com/office/powerpoint/2010/main" val="2116434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6</a:t>
            </a:fld>
            <a:endParaRPr lang="fr-FR" dirty="0"/>
          </a:p>
        </p:txBody>
      </p:sp>
      <p:sp>
        <p:nvSpPr>
          <p:cNvPr id="5" name="Espace réservé du pied de page 4"/>
          <p:cNvSpPr>
            <a:spLocks noGrp="1"/>
          </p:cNvSpPr>
          <p:nvPr>
            <p:ph type="ftr" sz="quarter" idx="3"/>
          </p:nvPr>
        </p:nvSpPr>
        <p:spPr/>
        <p:txBody>
          <a:bodyPr/>
          <a:lstStyle/>
          <a:p>
            <a:r>
              <a:rPr lang="fr-FR"/>
              <a:t>Secrétariat général pour l’investissement </a:t>
            </a:r>
            <a:endParaRPr lang="fr-FR" dirty="0"/>
          </a:p>
        </p:txBody>
      </p:sp>
      <p:sp>
        <p:nvSpPr>
          <p:cNvPr id="8" name="Titre 3"/>
          <p:cNvSpPr txBox="1">
            <a:spLocks/>
          </p:cNvSpPr>
          <p:nvPr/>
        </p:nvSpPr>
        <p:spPr>
          <a:xfrm>
            <a:off x="431801" y="885227"/>
            <a:ext cx="11233151" cy="333973"/>
          </a:xfrm>
          <a:prstGeom prst="rect">
            <a:avLst/>
          </a:prstGeom>
          <a:solidFill>
            <a:srgbClr val="00008A"/>
          </a:solidFill>
        </p:spPr>
        <p:txBody>
          <a:bodyPr vert="horz" lIns="91440" tIns="45720" rIns="91440" bIns="45720" rtlCol="0" anchor="ctr">
            <a:normAutofit fontScale="92500" lnSpcReduction="10000"/>
          </a:bodyPr>
          <a:lstStyle>
            <a:lvl1pPr marL="19050" indent="0" algn="l" defTabSz="1219170" rtl="0" eaLnBrk="1" latinLnBrk="0" hangingPunct="1">
              <a:lnSpc>
                <a:spcPct val="90000"/>
              </a:lnSpc>
              <a:spcBef>
                <a:spcPct val="0"/>
              </a:spcBef>
              <a:buNone/>
              <a:tabLst/>
              <a:defRPr sz="3333" b="1" kern="1200">
                <a:solidFill>
                  <a:schemeClr val="bg1"/>
                </a:solidFill>
                <a:latin typeface="Marianne" panose="02000000000000000000" pitchFamily="2" charset="0"/>
                <a:ea typeface="+mj-ea"/>
                <a:cs typeface="+mj-cs"/>
              </a:defRPr>
            </a:lvl1pPr>
          </a:lstStyle>
          <a:p>
            <a:r>
              <a:rPr lang="fr-FR" sz="2000" dirty="0"/>
              <a:t>Santé</a:t>
            </a:r>
          </a:p>
        </p:txBody>
      </p:sp>
      <p:graphicFrame>
        <p:nvGraphicFramePr>
          <p:cNvPr id="9" name="Tableau 8"/>
          <p:cNvGraphicFramePr>
            <a:graphicFrameLocks noGrp="1"/>
          </p:cNvGraphicFramePr>
          <p:nvPr>
            <p:extLst>
              <p:ext uri="{D42A27DB-BD31-4B8C-83A1-F6EECF244321}">
                <p14:modId xmlns:p14="http://schemas.microsoft.com/office/powerpoint/2010/main" val="4175868107"/>
              </p:ext>
            </p:extLst>
          </p:nvPr>
        </p:nvGraphicFramePr>
        <p:xfrm>
          <a:off x="431801" y="1383060"/>
          <a:ext cx="11233150" cy="3840480"/>
        </p:xfrm>
        <a:graphic>
          <a:graphicData uri="http://schemas.openxmlformats.org/drawingml/2006/table">
            <a:tbl>
              <a:tblPr firstRow="1" bandRow="1">
                <a:tableStyleId>{21E4AEA4-8DFA-4A89-87EB-49C32662AFE0}</a:tableStyleId>
              </a:tblPr>
              <a:tblGrid>
                <a:gridCol w="1574799">
                  <a:extLst>
                    <a:ext uri="{9D8B030D-6E8A-4147-A177-3AD203B41FA5}">
                      <a16:colId xmlns:a16="http://schemas.microsoft.com/office/drawing/2014/main" val="166867515"/>
                    </a:ext>
                  </a:extLst>
                </a:gridCol>
                <a:gridCol w="1157514">
                  <a:extLst>
                    <a:ext uri="{9D8B030D-6E8A-4147-A177-3AD203B41FA5}">
                      <a16:colId xmlns:a16="http://schemas.microsoft.com/office/drawing/2014/main" val="2592849103"/>
                    </a:ext>
                  </a:extLst>
                </a:gridCol>
                <a:gridCol w="1052286">
                  <a:extLst>
                    <a:ext uri="{9D8B030D-6E8A-4147-A177-3AD203B41FA5}">
                      <a16:colId xmlns:a16="http://schemas.microsoft.com/office/drawing/2014/main" val="1890357194"/>
                    </a:ext>
                  </a:extLst>
                </a:gridCol>
                <a:gridCol w="4230483">
                  <a:extLst>
                    <a:ext uri="{9D8B030D-6E8A-4147-A177-3AD203B41FA5}">
                      <a16:colId xmlns:a16="http://schemas.microsoft.com/office/drawing/2014/main" val="3113148329"/>
                    </a:ext>
                  </a:extLst>
                </a:gridCol>
                <a:gridCol w="2119517">
                  <a:extLst>
                    <a:ext uri="{9D8B030D-6E8A-4147-A177-3AD203B41FA5}">
                      <a16:colId xmlns:a16="http://schemas.microsoft.com/office/drawing/2014/main" val="3378506407"/>
                    </a:ext>
                  </a:extLst>
                </a:gridCol>
                <a:gridCol w="1098551">
                  <a:extLst>
                    <a:ext uri="{9D8B030D-6E8A-4147-A177-3AD203B41FA5}">
                      <a16:colId xmlns:a16="http://schemas.microsoft.com/office/drawing/2014/main" val="2672660436"/>
                    </a:ext>
                  </a:extLst>
                </a:gridCol>
              </a:tblGrid>
              <a:tr h="221538">
                <a:tc>
                  <a:txBody>
                    <a:bodyPr/>
                    <a:lstStyle/>
                    <a:p>
                      <a:r>
                        <a:rPr lang="fr-FR" sz="1200" dirty="0"/>
                        <a:t>AAP</a:t>
                      </a:r>
                    </a:p>
                  </a:txBody>
                  <a:tcPr/>
                </a:tc>
                <a:tc>
                  <a:txBody>
                    <a:bodyPr/>
                    <a:lstStyle/>
                    <a:p>
                      <a:r>
                        <a:rPr lang="fr-FR" sz="1200" dirty="0"/>
                        <a:t>Relèves</a:t>
                      </a:r>
                    </a:p>
                  </a:txBody>
                  <a:tcPr/>
                </a:tc>
                <a:tc>
                  <a:txBody>
                    <a:bodyPr/>
                    <a:lstStyle/>
                    <a:p>
                      <a:r>
                        <a:rPr lang="fr-FR" sz="1200" dirty="0"/>
                        <a:t>Clôture</a:t>
                      </a:r>
                    </a:p>
                  </a:txBody>
                  <a:tcPr/>
                </a:tc>
                <a:tc>
                  <a:txBody>
                    <a:bodyPr/>
                    <a:lstStyle/>
                    <a:p>
                      <a:r>
                        <a:rPr lang="fr-FR" sz="1200" dirty="0"/>
                        <a:t>Description</a:t>
                      </a:r>
                    </a:p>
                  </a:txBody>
                  <a:tcPr/>
                </a:tc>
                <a:tc>
                  <a:txBody>
                    <a:bodyPr/>
                    <a:lstStyle/>
                    <a:p>
                      <a:r>
                        <a:rPr lang="fr-FR" sz="1200" dirty="0"/>
                        <a:t>Bénéficiaires</a:t>
                      </a:r>
                    </a:p>
                  </a:txBody>
                  <a:tcPr/>
                </a:tc>
                <a:tc>
                  <a:txBody>
                    <a:bodyPr/>
                    <a:lstStyle/>
                    <a:p>
                      <a:r>
                        <a:rPr lang="fr-FR" sz="1200" dirty="0"/>
                        <a:t>Opérateurs</a:t>
                      </a:r>
                    </a:p>
                  </a:txBody>
                  <a:tcPr/>
                </a:tc>
                <a:extLst>
                  <a:ext uri="{0D108BD9-81ED-4DB2-BD59-A6C34878D82A}">
                    <a16:rowId xmlns:a16="http://schemas.microsoft.com/office/drawing/2014/main" val="2855643139"/>
                  </a:ext>
                </a:extLst>
              </a:tr>
              <a:tr h="1021538">
                <a:tc>
                  <a:txBody>
                    <a:bodyPr/>
                    <a:lstStyle/>
                    <a:p>
                      <a:r>
                        <a:rPr lang="fr-FR" sz="1100" dirty="0"/>
                        <a:t>«  Tiers Lieux d'Expérimentation »</a:t>
                      </a:r>
                    </a:p>
                  </a:txBody>
                  <a:tcPr/>
                </a:tc>
                <a:tc>
                  <a:txBody>
                    <a:bodyPr/>
                    <a:lstStyle/>
                    <a:p>
                      <a:pPr marL="0" indent="0" algn="l" defTabSz="1219170" rtl="0" eaLnBrk="1" latinLnBrk="0" hangingPunct="1">
                        <a:buFontTx/>
                        <a:buNone/>
                        <a:tabLst>
                          <a:tab pos="0" algn="l"/>
                        </a:tabLst>
                      </a:pPr>
                      <a:r>
                        <a:rPr lang="fr-FR" sz="1100" kern="1200" dirty="0">
                          <a:solidFill>
                            <a:schemeClr val="dk1"/>
                          </a:solidFill>
                          <a:latin typeface="+mn-lt"/>
                          <a:ea typeface="+mn-ea"/>
                          <a:cs typeface="+mn-cs"/>
                        </a:rPr>
                        <a:t>14/06/2024</a:t>
                      </a:r>
                    </a:p>
                    <a:p>
                      <a:pPr marL="0" indent="-285750" algn="l" defTabSz="1219170" rtl="0" eaLnBrk="1" latinLnBrk="0" hangingPunct="1">
                        <a:buFontTx/>
                        <a:buChar char="-"/>
                      </a:pPr>
                      <a:endParaRPr lang="fr-FR" sz="1100" kern="1200" dirty="0">
                        <a:solidFill>
                          <a:schemeClr val="dk1"/>
                        </a:solidFill>
                        <a:latin typeface="+mn-lt"/>
                        <a:ea typeface="+mn-ea"/>
                        <a:cs typeface="+mn-cs"/>
                      </a:endParaRPr>
                    </a:p>
                    <a:p>
                      <a:pPr marL="0" indent="-285750" algn="l" defTabSz="1219170" rtl="0" eaLnBrk="1" latinLnBrk="0" hangingPunct="1">
                        <a:buFont typeface="Arial" panose="020B0604020202020204" pitchFamily="34" charset="0"/>
                        <a:buChar char="•"/>
                      </a:pPr>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a:solidFill>
                            <a:schemeClr val="dk1"/>
                          </a:solidFill>
                          <a:latin typeface="+mn-lt"/>
                          <a:ea typeface="+mn-ea"/>
                          <a:cs typeface="+mn-cs"/>
                        </a:rPr>
                        <a:t>14/06/2024</a:t>
                      </a:r>
                    </a:p>
                  </a:txBody>
                  <a:tcPr/>
                </a:tc>
                <a:tc>
                  <a:txBody>
                    <a:bodyPr/>
                    <a:lstStyle/>
                    <a:p>
                      <a:pPr marL="0" algn="l" defTabSz="1219170" rtl="0" eaLnBrk="1" latinLnBrk="0" hangingPunct="1"/>
                      <a:r>
                        <a:rPr lang="fr-FR" sz="1100" kern="1200" dirty="0">
                          <a:solidFill>
                            <a:schemeClr val="dk1"/>
                          </a:solidFill>
                          <a:latin typeface="+mn-lt"/>
                          <a:ea typeface="+mn-ea"/>
                          <a:cs typeface="+mn-cs"/>
                        </a:rPr>
                        <a:t>-</a:t>
                      </a:r>
                      <a:r>
                        <a:rPr lang="fr-FR" sz="1100" kern="1200" baseline="0" dirty="0">
                          <a:solidFill>
                            <a:schemeClr val="dk1"/>
                          </a:solidFill>
                          <a:latin typeface="+mn-lt"/>
                          <a:ea typeface="+mn-ea"/>
                          <a:cs typeface="+mn-cs"/>
                        </a:rPr>
                        <a:t> </a:t>
                      </a:r>
                      <a:r>
                        <a:rPr lang="fr-FR" sz="1100" kern="1200" dirty="0">
                          <a:solidFill>
                            <a:schemeClr val="dk1"/>
                          </a:solidFill>
                          <a:latin typeface="+mn-lt"/>
                          <a:ea typeface="+mn-ea"/>
                          <a:cs typeface="+mn-cs"/>
                        </a:rPr>
                        <a:t>Créer un maillage pérenne de structures</a:t>
                      </a:r>
                      <a:r>
                        <a:rPr lang="fr-FR" sz="1100" kern="1200" baseline="0" dirty="0">
                          <a:solidFill>
                            <a:schemeClr val="dk1"/>
                          </a:solidFill>
                          <a:latin typeface="+mn-lt"/>
                          <a:ea typeface="+mn-ea"/>
                          <a:cs typeface="+mn-cs"/>
                        </a:rPr>
                        <a:t> </a:t>
                      </a:r>
                      <a:r>
                        <a:rPr lang="fr-FR" sz="1100" kern="1200" dirty="0">
                          <a:solidFill>
                            <a:schemeClr val="dk1"/>
                          </a:solidFill>
                          <a:latin typeface="+mn-lt"/>
                          <a:ea typeface="+mn-ea"/>
                          <a:cs typeface="+mn-cs"/>
                        </a:rPr>
                        <a:t>d'expérimentations dans le secteur de la santé.</a:t>
                      </a:r>
                    </a:p>
                    <a:p>
                      <a:pPr marL="0" algn="l" defTabSz="1219170" rtl="0" eaLnBrk="1" latinLnBrk="0" hangingPunct="1"/>
                      <a:r>
                        <a:rPr lang="fr-FR" sz="1100" kern="1200" dirty="0">
                          <a:solidFill>
                            <a:schemeClr val="dk1"/>
                          </a:solidFill>
                          <a:latin typeface="+mn-lt"/>
                          <a:ea typeface="+mn-ea"/>
                          <a:cs typeface="+mn-cs"/>
                        </a:rPr>
                        <a:t>- Tester l'usage de nouveaux services numérique de santé en vie réelle.</a:t>
                      </a:r>
                    </a:p>
                    <a:p>
                      <a:pPr marL="0" algn="l" defTabSz="1219170" rtl="0" eaLnBrk="1" latinLnBrk="0" hangingPunct="1"/>
                      <a:r>
                        <a:rPr lang="fr-FR" sz="1100" kern="1200" dirty="0">
                          <a:solidFill>
                            <a:schemeClr val="dk1"/>
                          </a:solidFill>
                          <a:latin typeface="+mn-lt"/>
                          <a:ea typeface="+mn-ea"/>
                          <a:cs typeface="+mn-cs"/>
                        </a:rPr>
                        <a:t>-</a:t>
                      </a:r>
                      <a:r>
                        <a:rPr lang="fr-FR" sz="1100" kern="1200" baseline="0" dirty="0">
                          <a:solidFill>
                            <a:schemeClr val="dk1"/>
                          </a:solidFill>
                          <a:latin typeface="+mn-lt"/>
                          <a:ea typeface="+mn-ea"/>
                          <a:cs typeface="+mn-cs"/>
                        </a:rPr>
                        <a:t> </a:t>
                      </a:r>
                      <a:r>
                        <a:rPr lang="fr-FR" sz="1100" kern="1200" dirty="0">
                          <a:solidFill>
                            <a:schemeClr val="dk1"/>
                          </a:solidFill>
                          <a:latin typeface="+mn-lt"/>
                          <a:ea typeface="+mn-ea"/>
                          <a:cs typeface="+mn-cs"/>
                        </a:rPr>
                        <a:t>Accompagner le déploiement et l'accès au marché des solutions.</a:t>
                      </a:r>
                    </a:p>
                  </a:txBody>
                  <a:tcPr/>
                </a:tc>
                <a:tc>
                  <a:txBody>
                    <a:bodyPr/>
                    <a:lstStyle/>
                    <a:p>
                      <a:pPr marL="0" algn="l" defTabSz="1219170" rtl="0" eaLnBrk="1" latinLnBrk="0" hangingPunct="1"/>
                      <a:r>
                        <a:rPr lang="fr-FR" sz="1100" kern="1200" dirty="0">
                          <a:solidFill>
                            <a:schemeClr val="dk1"/>
                          </a:solidFill>
                          <a:latin typeface="+mn-lt"/>
                          <a:ea typeface="+mn-ea"/>
                          <a:cs typeface="+mn-cs"/>
                        </a:rPr>
                        <a:t>Organisme de </a:t>
                      </a:r>
                      <a:r>
                        <a:rPr lang="fr-FR" sz="1100" kern="1200" dirty="0" err="1">
                          <a:solidFill>
                            <a:schemeClr val="dk1"/>
                          </a:solidFill>
                          <a:latin typeface="+mn-lt"/>
                          <a:ea typeface="+mn-ea"/>
                          <a:cs typeface="+mn-cs"/>
                        </a:rPr>
                        <a:t>recherche|Etablissement</a:t>
                      </a:r>
                      <a:r>
                        <a:rPr lang="fr-FR" sz="1100" kern="1200" dirty="0">
                          <a:solidFill>
                            <a:schemeClr val="dk1"/>
                          </a:solidFill>
                          <a:latin typeface="+mn-lt"/>
                          <a:ea typeface="+mn-ea"/>
                          <a:cs typeface="+mn-cs"/>
                        </a:rPr>
                        <a:t> de </a:t>
                      </a:r>
                      <a:r>
                        <a:rPr lang="fr-FR" sz="1100" kern="1200" dirty="0" err="1">
                          <a:solidFill>
                            <a:schemeClr val="dk1"/>
                          </a:solidFill>
                          <a:latin typeface="+mn-lt"/>
                          <a:ea typeface="+mn-ea"/>
                          <a:cs typeface="+mn-cs"/>
                        </a:rPr>
                        <a:t>santé|Etablissement</a:t>
                      </a:r>
                      <a:r>
                        <a:rPr lang="fr-FR" sz="1100" kern="1200" dirty="0">
                          <a:solidFill>
                            <a:schemeClr val="dk1"/>
                          </a:solidFill>
                          <a:latin typeface="+mn-lt"/>
                          <a:ea typeface="+mn-ea"/>
                          <a:cs typeface="+mn-cs"/>
                        </a:rPr>
                        <a:t> d’enseignement supérieur et de recherche</a:t>
                      </a:r>
                    </a:p>
                    <a:p>
                      <a:pPr marL="0" algn="l" defTabSz="1219170" rtl="0" eaLnBrk="1" latinLnBrk="0" hangingPunct="1"/>
                      <a:endParaRPr lang="fr-FR" sz="1100" kern="1200" dirty="0">
                        <a:solidFill>
                          <a:schemeClr val="dk1"/>
                        </a:solidFill>
                        <a:latin typeface="+mn-lt"/>
                        <a:ea typeface="+mn-ea"/>
                        <a:cs typeface="+mn-cs"/>
                      </a:endParaRPr>
                    </a:p>
                    <a:p>
                      <a:pPr marL="0" algn="l" defTabSz="1219170" rtl="0" eaLnBrk="1" latinLnBrk="0" hangingPunct="1"/>
                      <a:r>
                        <a:rPr lang="fr-FR" sz="1100" kern="1200" dirty="0" err="1">
                          <a:solidFill>
                            <a:schemeClr val="dk1"/>
                          </a:solidFill>
                          <a:latin typeface="+mn-lt"/>
                          <a:ea typeface="+mn-ea"/>
                          <a:cs typeface="+mn-cs"/>
                        </a:rPr>
                        <a:t>Individuel|Consortium</a:t>
                      </a:r>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a:solidFill>
                            <a:schemeClr val="dk1"/>
                          </a:solidFill>
                          <a:latin typeface="+mn-lt"/>
                          <a:ea typeface="+mn-ea"/>
                          <a:cs typeface="+mn-cs"/>
                        </a:rPr>
                        <a:t>CDC</a:t>
                      </a:r>
                    </a:p>
                    <a:p>
                      <a:pPr marL="0" algn="l" defTabSz="1219170" rtl="0" eaLnBrk="1" latinLnBrk="0" hangingPunct="1"/>
                      <a:r>
                        <a:rPr lang="fr-FR" sz="900" dirty="0">
                          <a:hlinkClick r:id="rId2"/>
                        </a:rPr>
                        <a:t>Appel à projets « Tiers-Lieux d’Expérimentation » (banquedesterritoires.fr)</a:t>
                      </a:r>
                      <a:endParaRPr lang="fr-FR" sz="900" kern="1200" baseline="0" dirty="0">
                        <a:solidFill>
                          <a:schemeClr val="dk1"/>
                        </a:solidFill>
                        <a:latin typeface="+mn-lt"/>
                        <a:ea typeface="+mn-ea"/>
                        <a:cs typeface="+mn-cs"/>
                      </a:endParaRPr>
                    </a:p>
                  </a:txBody>
                  <a:tcPr/>
                </a:tc>
                <a:extLst>
                  <a:ext uri="{0D108BD9-81ED-4DB2-BD59-A6C34878D82A}">
                    <a16:rowId xmlns:a16="http://schemas.microsoft.com/office/drawing/2014/main" val="2439569080"/>
                  </a:ext>
                </a:extLst>
              </a:tr>
              <a:tr h="886153">
                <a:tc>
                  <a:txBody>
                    <a:bodyPr/>
                    <a:lstStyle/>
                    <a:p>
                      <a:r>
                        <a:rPr lang="fr-FR" sz="1100" dirty="0"/>
                        <a:t>« Industrialisation et Capacités Santé 2030 »</a:t>
                      </a:r>
                    </a:p>
                  </a:txBody>
                  <a:tcPr/>
                </a:tc>
                <a:tc>
                  <a:txBody>
                    <a:bodyPr/>
                    <a:lstStyle/>
                    <a:p>
                      <a:pPr marL="90488" indent="-90488" algn="l" defTabSz="1219170" rtl="0" eaLnBrk="1" latinLnBrk="0" hangingPunct="1">
                        <a:buFontTx/>
                        <a:buChar char="-"/>
                        <a:tabLst>
                          <a:tab pos="0" algn="l"/>
                        </a:tabLst>
                      </a:pPr>
                      <a:r>
                        <a:rPr lang="fr-FR" sz="1100" kern="1200" dirty="0">
                          <a:solidFill>
                            <a:schemeClr val="dk1"/>
                          </a:solidFill>
                          <a:latin typeface="+mn-lt"/>
                          <a:ea typeface="+mn-ea"/>
                          <a:cs typeface="+mn-cs"/>
                        </a:rPr>
                        <a:t>08/10/2024</a:t>
                      </a:r>
                    </a:p>
                    <a:p>
                      <a:pPr marL="90488" indent="-90488" algn="l" defTabSz="1219170" rtl="0" eaLnBrk="1" latinLnBrk="0" hangingPunct="1">
                        <a:buFontTx/>
                        <a:buChar char="-"/>
                        <a:tabLst>
                          <a:tab pos="0" algn="l"/>
                        </a:tabLst>
                      </a:pPr>
                      <a:r>
                        <a:rPr lang="fr-FR" sz="1100" kern="1200" dirty="0">
                          <a:solidFill>
                            <a:schemeClr val="dk1"/>
                          </a:solidFill>
                          <a:latin typeface="+mn-lt"/>
                          <a:ea typeface="+mn-ea"/>
                          <a:cs typeface="+mn-cs"/>
                        </a:rPr>
                        <a:t>23/05/2025</a:t>
                      </a:r>
                    </a:p>
                    <a:p>
                      <a:pPr marL="90488" indent="-90488" algn="l" defTabSz="1219170" rtl="0" eaLnBrk="1" latinLnBrk="0" hangingPunct="1">
                        <a:buFontTx/>
                        <a:buChar char="-"/>
                        <a:tabLst>
                          <a:tab pos="0" algn="l"/>
                        </a:tabLst>
                      </a:pPr>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a:solidFill>
                            <a:schemeClr val="dk1"/>
                          </a:solidFill>
                          <a:latin typeface="+mn-lt"/>
                          <a:ea typeface="+mn-ea"/>
                          <a:cs typeface="+mn-cs"/>
                        </a:rPr>
                        <a:t>23/05/2025</a:t>
                      </a:r>
                    </a:p>
                  </a:txBody>
                  <a:tcPr/>
                </a:tc>
                <a:tc>
                  <a:txBody>
                    <a:bodyPr/>
                    <a:lstStyle/>
                    <a:p>
                      <a:pPr marL="0" algn="l" defTabSz="1219170" rtl="0" eaLnBrk="1" latinLnBrk="0" hangingPunct="1"/>
                      <a:r>
                        <a:rPr lang="fr-FR" sz="1100" kern="1200" dirty="0">
                          <a:solidFill>
                            <a:schemeClr val="dk1"/>
                          </a:solidFill>
                          <a:latin typeface="+mn-lt"/>
                          <a:ea typeface="+mn-ea"/>
                          <a:cs typeface="+mn-cs"/>
                        </a:rPr>
                        <a:t>Soutenir les projets d’industrialisation dans les secteurs de la biothérapie et </a:t>
                      </a:r>
                      <a:r>
                        <a:rPr lang="fr-FR" sz="1100" kern="1200" dirty="0" err="1">
                          <a:solidFill>
                            <a:schemeClr val="dk1"/>
                          </a:solidFill>
                          <a:latin typeface="+mn-lt"/>
                          <a:ea typeface="+mn-ea"/>
                          <a:cs typeface="+mn-cs"/>
                        </a:rPr>
                        <a:t>bioproduction</a:t>
                      </a:r>
                      <a:r>
                        <a:rPr lang="fr-FR" sz="1100" kern="1200" dirty="0">
                          <a:solidFill>
                            <a:schemeClr val="dk1"/>
                          </a:solidFill>
                          <a:latin typeface="+mn-lt"/>
                          <a:ea typeface="+mn-ea"/>
                          <a:cs typeface="+mn-cs"/>
                        </a:rPr>
                        <a:t> de thérapies innovantes, de la lutte contre les maladies infectieuses émergentes et les menaces NRBC, des dispositifs médicaux et dispositifs de diagnostic in vitro et de relocalisation ou renforcement de la chaîne de valeur des médicaments essentiels.</a:t>
                      </a:r>
                    </a:p>
                  </a:txBody>
                  <a:tcPr/>
                </a:tc>
                <a:tc>
                  <a:txBody>
                    <a:bodyPr/>
                    <a:lstStyle/>
                    <a:p>
                      <a:pPr marL="0" algn="l" defTabSz="1219170" rtl="0" eaLnBrk="1" latinLnBrk="0" hangingPunct="1"/>
                      <a:r>
                        <a:rPr lang="fr-FR" sz="1100" kern="1200" dirty="0">
                          <a:solidFill>
                            <a:schemeClr val="dk1"/>
                          </a:solidFill>
                          <a:latin typeface="+mn-lt"/>
                          <a:ea typeface="+mn-ea"/>
                          <a:cs typeface="+mn-cs"/>
                        </a:rPr>
                        <a:t>Start-up |</a:t>
                      </a:r>
                      <a:r>
                        <a:rPr lang="fr-FR" sz="1100" kern="1200" dirty="0" err="1">
                          <a:solidFill>
                            <a:schemeClr val="dk1"/>
                          </a:solidFill>
                          <a:latin typeface="+mn-lt"/>
                          <a:ea typeface="+mn-ea"/>
                          <a:cs typeface="+mn-cs"/>
                        </a:rPr>
                        <a:t>TPE|PME|ETI|Grande</a:t>
                      </a:r>
                      <a:r>
                        <a:rPr lang="fr-FR" sz="1100" kern="1200" dirty="0">
                          <a:solidFill>
                            <a:schemeClr val="dk1"/>
                          </a:solidFill>
                          <a:latin typeface="+mn-lt"/>
                          <a:ea typeface="+mn-ea"/>
                          <a:cs typeface="+mn-cs"/>
                        </a:rPr>
                        <a:t> entreprise </a:t>
                      </a:r>
                    </a:p>
                    <a:p>
                      <a:pPr marL="0" algn="l" defTabSz="1219170" rtl="0" eaLnBrk="1" latinLnBrk="0" hangingPunct="1"/>
                      <a:endParaRPr lang="fr-FR" sz="1100" kern="1200" dirty="0">
                        <a:solidFill>
                          <a:schemeClr val="dk1"/>
                        </a:solidFill>
                        <a:latin typeface="+mn-lt"/>
                        <a:ea typeface="+mn-ea"/>
                        <a:cs typeface="+mn-cs"/>
                      </a:endParaRPr>
                    </a:p>
                    <a:p>
                      <a:pPr marL="0" algn="l" defTabSz="1219170" rtl="0" eaLnBrk="1" latinLnBrk="0" hangingPunct="1"/>
                      <a:r>
                        <a:rPr lang="fr-FR" sz="1100" kern="1200" dirty="0" err="1">
                          <a:solidFill>
                            <a:schemeClr val="dk1"/>
                          </a:solidFill>
                          <a:latin typeface="+mn-lt"/>
                          <a:ea typeface="+mn-ea"/>
                          <a:cs typeface="+mn-cs"/>
                        </a:rPr>
                        <a:t>Individuel|Consortium</a:t>
                      </a:r>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a:solidFill>
                            <a:schemeClr val="dk1"/>
                          </a:solidFill>
                          <a:latin typeface="+mn-lt"/>
                          <a:ea typeface="+mn-ea"/>
                          <a:cs typeface="+mn-cs"/>
                        </a:rPr>
                        <a:t>Bpifrance</a:t>
                      </a:r>
                    </a:p>
                    <a:p>
                      <a:pPr marL="0" algn="l" defTabSz="1219170" rtl="0" eaLnBrk="1" latinLnBrk="0" hangingPunct="1"/>
                      <a:r>
                        <a:rPr lang="fr-FR" sz="900" dirty="0">
                          <a:hlinkClick r:id="rId3"/>
                        </a:rPr>
                        <a:t>Appel à projets : « Industrialisation et Capacités Santé 2030 » | Bpifrance</a:t>
                      </a:r>
                      <a:endParaRPr lang="fr-FR" sz="900" dirty="0"/>
                    </a:p>
                    <a:p>
                      <a:pPr marL="0" algn="l" defTabSz="1219170" rtl="0" eaLnBrk="1" latinLnBrk="0" hangingPunct="1"/>
                      <a:endParaRPr lang="fr-FR" sz="900" kern="1200" baseline="0" dirty="0">
                        <a:solidFill>
                          <a:schemeClr val="dk1"/>
                        </a:solidFill>
                        <a:latin typeface="+mn-lt"/>
                        <a:ea typeface="+mn-ea"/>
                        <a:cs typeface="+mn-cs"/>
                      </a:endParaRPr>
                    </a:p>
                  </a:txBody>
                  <a:tcPr/>
                </a:tc>
                <a:extLst>
                  <a:ext uri="{0D108BD9-81ED-4DB2-BD59-A6C34878D82A}">
                    <a16:rowId xmlns:a16="http://schemas.microsoft.com/office/drawing/2014/main" val="3297288140"/>
                  </a:ext>
                </a:extLst>
              </a:tr>
              <a:tr h="750769">
                <a:tc>
                  <a:txBody>
                    <a:bodyPr/>
                    <a:lstStyle/>
                    <a:p>
                      <a:r>
                        <a:rPr lang="fr-FR" sz="1100" dirty="0"/>
                        <a:t>« Innovations en biothérapies et </a:t>
                      </a:r>
                      <a:r>
                        <a:rPr lang="fr-FR" sz="1100" dirty="0" err="1"/>
                        <a:t>bioproduction</a:t>
                      </a:r>
                      <a:r>
                        <a:rPr lang="fr-FR" sz="1100" dirty="0"/>
                        <a:t> »</a:t>
                      </a:r>
                    </a:p>
                  </a:txBody>
                  <a:tcPr/>
                </a:tc>
                <a:tc>
                  <a:txBody>
                    <a:bodyPr/>
                    <a:lstStyle/>
                    <a:p>
                      <a:pPr marL="90488" indent="-90488" algn="l" defTabSz="1219170" rtl="0" eaLnBrk="1" latinLnBrk="0" hangingPunct="1">
                        <a:buFontTx/>
                        <a:buChar char="-"/>
                        <a:tabLst>
                          <a:tab pos="0" algn="l"/>
                        </a:tabLst>
                      </a:pPr>
                      <a:r>
                        <a:rPr lang="fr-FR" sz="1100" kern="1200" dirty="0">
                          <a:solidFill>
                            <a:schemeClr val="dk1"/>
                          </a:solidFill>
                          <a:latin typeface="+mn-lt"/>
                          <a:ea typeface="+mn-ea"/>
                          <a:cs typeface="+mn-cs"/>
                        </a:rPr>
                        <a:t>21/05/2024</a:t>
                      </a:r>
                    </a:p>
                    <a:p>
                      <a:pPr marL="90488" indent="-90488" algn="l" defTabSz="1219170" rtl="0" eaLnBrk="1" latinLnBrk="0" hangingPunct="1">
                        <a:buFontTx/>
                        <a:buChar char="-"/>
                        <a:tabLst>
                          <a:tab pos="0" algn="l"/>
                        </a:tabLst>
                      </a:pPr>
                      <a:r>
                        <a:rPr lang="fr-FR" sz="1100" kern="1200" dirty="0">
                          <a:solidFill>
                            <a:schemeClr val="dk1"/>
                          </a:solidFill>
                          <a:latin typeface="+mn-lt"/>
                          <a:ea typeface="+mn-ea"/>
                          <a:cs typeface="+mn-cs"/>
                        </a:rPr>
                        <a:t>26/11/2024</a:t>
                      </a:r>
                    </a:p>
                  </a:txBody>
                  <a:tcPr/>
                </a:tc>
                <a:tc>
                  <a:txBody>
                    <a:bodyPr/>
                    <a:lstStyle/>
                    <a:p>
                      <a:pPr marL="0" algn="l" defTabSz="1219170" rtl="0" eaLnBrk="1" latinLnBrk="0" hangingPunct="1"/>
                      <a:r>
                        <a:rPr lang="fr-FR" sz="1100" kern="1200" dirty="0">
                          <a:solidFill>
                            <a:schemeClr val="dk1"/>
                          </a:solidFill>
                          <a:latin typeface="+mn-lt"/>
                          <a:ea typeface="+mn-ea"/>
                          <a:cs typeface="+mn-cs"/>
                        </a:rPr>
                        <a:t>20/05/2025</a:t>
                      </a: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fr-FR" sz="1100" kern="1200" dirty="0">
                          <a:solidFill>
                            <a:schemeClr val="dk1"/>
                          </a:solidFill>
                          <a:latin typeface="+mn-lt"/>
                          <a:ea typeface="+mn-ea"/>
                          <a:cs typeface="+mn-cs"/>
                        </a:rPr>
                        <a:t>Maintenir l’excellence de la recherche en biothérapie en accélérant notamment le transfert technologique et en assurant un flux constant d’innovations, de la paillasse au lit du patient.</a:t>
                      </a:r>
                    </a:p>
                  </a:txBody>
                  <a:tcPr/>
                </a:tc>
                <a:tc>
                  <a:txBody>
                    <a:bodyPr/>
                    <a:lstStyle/>
                    <a:p>
                      <a:pPr marL="0" algn="l" defTabSz="1219170" rtl="0" eaLnBrk="1" latinLnBrk="0" hangingPunct="1"/>
                      <a:r>
                        <a:rPr lang="fr-FR" sz="1100" kern="1200" dirty="0" err="1">
                          <a:solidFill>
                            <a:schemeClr val="dk1"/>
                          </a:solidFill>
                          <a:latin typeface="+mn-lt"/>
                          <a:ea typeface="+mn-ea"/>
                          <a:cs typeface="+mn-cs"/>
                        </a:rPr>
                        <a:t>Startup|PME|Grande</a:t>
                      </a:r>
                      <a:r>
                        <a:rPr lang="fr-FR" sz="1100" kern="1200" dirty="0">
                          <a:solidFill>
                            <a:schemeClr val="dk1"/>
                          </a:solidFill>
                          <a:latin typeface="+mn-lt"/>
                          <a:ea typeface="+mn-ea"/>
                          <a:cs typeface="+mn-cs"/>
                        </a:rPr>
                        <a:t> </a:t>
                      </a:r>
                      <a:r>
                        <a:rPr lang="fr-FR" sz="1100" kern="1200" dirty="0" err="1">
                          <a:solidFill>
                            <a:schemeClr val="dk1"/>
                          </a:solidFill>
                          <a:latin typeface="+mn-lt"/>
                          <a:ea typeface="+mn-ea"/>
                          <a:cs typeface="+mn-cs"/>
                        </a:rPr>
                        <a:t>entreprise|Organisme</a:t>
                      </a:r>
                      <a:r>
                        <a:rPr lang="fr-FR" sz="1100" kern="1200" dirty="0">
                          <a:solidFill>
                            <a:schemeClr val="dk1"/>
                          </a:solidFill>
                          <a:latin typeface="+mn-lt"/>
                          <a:ea typeface="+mn-ea"/>
                          <a:cs typeface="+mn-cs"/>
                        </a:rPr>
                        <a:t> de </a:t>
                      </a:r>
                      <a:r>
                        <a:rPr lang="fr-FR" sz="1100" kern="1200" dirty="0" err="1">
                          <a:solidFill>
                            <a:schemeClr val="dk1"/>
                          </a:solidFill>
                          <a:latin typeface="+mn-lt"/>
                          <a:ea typeface="+mn-ea"/>
                          <a:cs typeface="+mn-cs"/>
                        </a:rPr>
                        <a:t>recherche|Entreprise</a:t>
                      </a:r>
                      <a:endParaRPr lang="fr-FR" sz="1100" kern="1200" dirty="0">
                        <a:solidFill>
                          <a:schemeClr val="dk1"/>
                        </a:solidFill>
                        <a:latin typeface="+mn-lt"/>
                        <a:ea typeface="+mn-ea"/>
                        <a:cs typeface="+mn-cs"/>
                      </a:endParaRPr>
                    </a:p>
                    <a:p>
                      <a:pPr marL="0" algn="l" defTabSz="1219170" rtl="0" eaLnBrk="1" latinLnBrk="0" hangingPunct="1"/>
                      <a:endParaRPr lang="fr-FR" sz="1100" kern="1200" dirty="0">
                        <a:solidFill>
                          <a:schemeClr val="dk1"/>
                        </a:solidFill>
                        <a:latin typeface="+mn-lt"/>
                        <a:ea typeface="+mn-ea"/>
                        <a:cs typeface="+mn-cs"/>
                      </a:endParaRPr>
                    </a:p>
                    <a:p>
                      <a:pPr marL="0" algn="l" defTabSz="1219170" rtl="0" eaLnBrk="1" latinLnBrk="0" hangingPunct="1"/>
                      <a:r>
                        <a:rPr lang="fr-FR" sz="1100" kern="1200" dirty="0" err="1">
                          <a:solidFill>
                            <a:schemeClr val="dk1"/>
                          </a:solidFill>
                          <a:latin typeface="+mn-lt"/>
                          <a:ea typeface="+mn-ea"/>
                          <a:cs typeface="+mn-cs"/>
                        </a:rPr>
                        <a:t>Individuel|Consortium</a:t>
                      </a:r>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a:solidFill>
                            <a:schemeClr val="dk1"/>
                          </a:solidFill>
                          <a:latin typeface="+mn-lt"/>
                          <a:ea typeface="+mn-ea"/>
                          <a:cs typeface="+mn-cs"/>
                        </a:rPr>
                        <a:t>Bpifrance</a:t>
                      </a:r>
                    </a:p>
                    <a:p>
                      <a:pPr marL="0" algn="l" defTabSz="1219170" rtl="0" eaLnBrk="1" latinLnBrk="0" hangingPunct="1"/>
                      <a:r>
                        <a:rPr lang="fr-FR" sz="900" dirty="0">
                          <a:hlinkClick r:id="rId4"/>
                        </a:rPr>
                        <a:t>Appel à projets : « Innovations en biothérapies et </a:t>
                      </a:r>
                      <a:r>
                        <a:rPr lang="fr-FR" sz="900" dirty="0" err="1">
                          <a:hlinkClick r:id="rId4"/>
                        </a:rPr>
                        <a:t>bioproduction</a:t>
                      </a:r>
                      <a:r>
                        <a:rPr lang="fr-FR" sz="900" dirty="0">
                          <a:hlinkClick r:id="rId4"/>
                        </a:rPr>
                        <a:t> » | Bpifrance</a:t>
                      </a:r>
                      <a:endParaRPr lang="fr-FR" sz="900" dirty="0"/>
                    </a:p>
                    <a:p>
                      <a:pPr marL="0" algn="l" defTabSz="1219170" rtl="0" eaLnBrk="1" latinLnBrk="0" hangingPunct="1"/>
                      <a:endParaRPr lang="fr-FR" sz="900" kern="1200" baseline="0" dirty="0">
                        <a:solidFill>
                          <a:schemeClr val="dk1"/>
                        </a:solidFill>
                        <a:latin typeface="+mn-lt"/>
                        <a:ea typeface="+mn-ea"/>
                        <a:cs typeface="+mn-cs"/>
                      </a:endParaRPr>
                    </a:p>
                  </a:txBody>
                  <a:tcPr/>
                </a:tc>
                <a:extLst>
                  <a:ext uri="{0D108BD9-81ED-4DB2-BD59-A6C34878D82A}">
                    <a16:rowId xmlns:a16="http://schemas.microsoft.com/office/drawing/2014/main" val="3561159698"/>
                  </a:ext>
                </a:extLst>
              </a:tr>
            </a:tbl>
          </a:graphicData>
        </a:graphic>
      </p:graphicFrame>
    </p:spTree>
    <p:extLst>
      <p:ext uri="{BB962C8B-B14F-4D97-AF65-F5344CB8AC3E}">
        <p14:creationId xmlns:p14="http://schemas.microsoft.com/office/powerpoint/2010/main" val="30797404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7</a:t>
            </a:fld>
            <a:endParaRPr lang="fr-FR" dirty="0"/>
          </a:p>
        </p:txBody>
      </p:sp>
      <p:sp>
        <p:nvSpPr>
          <p:cNvPr id="5" name="Espace réservé du pied de page 4"/>
          <p:cNvSpPr>
            <a:spLocks noGrp="1"/>
          </p:cNvSpPr>
          <p:nvPr>
            <p:ph type="ftr" sz="quarter" idx="3"/>
          </p:nvPr>
        </p:nvSpPr>
        <p:spPr/>
        <p:txBody>
          <a:bodyPr/>
          <a:lstStyle/>
          <a:p>
            <a:r>
              <a:rPr lang="fr-FR"/>
              <a:t>Secrétariat général pour l’investissement </a:t>
            </a:r>
            <a:endParaRPr lang="fr-FR" dirty="0"/>
          </a:p>
        </p:txBody>
      </p:sp>
      <p:sp>
        <p:nvSpPr>
          <p:cNvPr id="8" name="Titre 3"/>
          <p:cNvSpPr txBox="1">
            <a:spLocks/>
          </p:cNvSpPr>
          <p:nvPr/>
        </p:nvSpPr>
        <p:spPr>
          <a:xfrm>
            <a:off x="431801" y="923327"/>
            <a:ext cx="11233151" cy="384774"/>
          </a:xfrm>
          <a:prstGeom prst="rect">
            <a:avLst/>
          </a:prstGeom>
          <a:solidFill>
            <a:srgbClr val="00008A"/>
          </a:solidFill>
        </p:spPr>
        <p:txBody>
          <a:bodyPr vert="horz" lIns="91440" tIns="45720" rIns="91440" bIns="45720" rtlCol="0" anchor="ctr">
            <a:normAutofit/>
          </a:bodyPr>
          <a:lstStyle>
            <a:lvl1pPr marL="19050" indent="0" algn="l" defTabSz="1219170" rtl="0" eaLnBrk="1" latinLnBrk="0" hangingPunct="1">
              <a:lnSpc>
                <a:spcPct val="90000"/>
              </a:lnSpc>
              <a:spcBef>
                <a:spcPct val="0"/>
              </a:spcBef>
              <a:buNone/>
              <a:tabLst/>
              <a:defRPr sz="3333" b="1" kern="1200">
                <a:solidFill>
                  <a:schemeClr val="bg1"/>
                </a:solidFill>
                <a:latin typeface="Marianne" panose="02000000000000000000" pitchFamily="2" charset="0"/>
                <a:ea typeface="+mj-ea"/>
                <a:cs typeface="+mj-cs"/>
              </a:defRPr>
            </a:lvl1pPr>
          </a:lstStyle>
          <a:p>
            <a:r>
              <a:rPr lang="fr-FR" sz="2000" dirty="0"/>
              <a:t>Santé</a:t>
            </a:r>
          </a:p>
        </p:txBody>
      </p:sp>
      <p:graphicFrame>
        <p:nvGraphicFramePr>
          <p:cNvPr id="9" name="Tableau 8"/>
          <p:cNvGraphicFramePr>
            <a:graphicFrameLocks noGrp="1"/>
          </p:cNvGraphicFramePr>
          <p:nvPr>
            <p:extLst>
              <p:ext uri="{D42A27DB-BD31-4B8C-83A1-F6EECF244321}">
                <p14:modId xmlns:p14="http://schemas.microsoft.com/office/powerpoint/2010/main" val="641206886"/>
              </p:ext>
            </p:extLst>
          </p:nvPr>
        </p:nvGraphicFramePr>
        <p:xfrm>
          <a:off x="431801" y="1490782"/>
          <a:ext cx="11233150" cy="4526280"/>
        </p:xfrm>
        <a:graphic>
          <a:graphicData uri="http://schemas.openxmlformats.org/drawingml/2006/table">
            <a:tbl>
              <a:tblPr firstRow="1" bandRow="1">
                <a:tableStyleId>{21E4AEA4-8DFA-4A89-87EB-49C32662AFE0}</a:tableStyleId>
              </a:tblPr>
              <a:tblGrid>
                <a:gridCol w="1917699">
                  <a:extLst>
                    <a:ext uri="{9D8B030D-6E8A-4147-A177-3AD203B41FA5}">
                      <a16:colId xmlns:a16="http://schemas.microsoft.com/office/drawing/2014/main" val="166867515"/>
                    </a:ext>
                  </a:extLst>
                </a:gridCol>
                <a:gridCol w="1066800">
                  <a:extLst>
                    <a:ext uri="{9D8B030D-6E8A-4147-A177-3AD203B41FA5}">
                      <a16:colId xmlns:a16="http://schemas.microsoft.com/office/drawing/2014/main" val="2592849103"/>
                    </a:ext>
                  </a:extLst>
                </a:gridCol>
                <a:gridCol w="990600">
                  <a:extLst>
                    <a:ext uri="{9D8B030D-6E8A-4147-A177-3AD203B41FA5}">
                      <a16:colId xmlns:a16="http://schemas.microsoft.com/office/drawing/2014/main" val="1890357194"/>
                    </a:ext>
                  </a:extLst>
                </a:gridCol>
                <a:gridCol w="4039983">
                  <a:extLst>
                    <a:ext uri="{9D8B030D-6E8A-4147-A177-3AD203B41FA5}">
                      <a16:colId xmlns:a16="http://schemas.microsoft.com/office/drawing/2014/main" val="3113148329"/>
                    </a:ext>
                  </a:extLst>
                </a:gridCol>
                <a:gridCol w="2119517">
                  <a:extLst>
                    <a:ext uri="{9D8B030D-6E8A-4147-A177-3AD203B41FA5}">
                      <a16:colId xmlns:a16="http://schemas.microsoft.com/office/drawing/2014/main" val="3378506407"/>
                    </a:ext>
                  </a:extLst>
                </a:gridCol>
                <a:gridCol w="1098551">
                  <a:extLst>
                    <a:ext uri="{9D8B030D-6E8A-4147-A177-3AD203B41FA5}">
                      <a16:colId xmlns:a16="http://schemas.microsoft.com/office/drawing/2014/main" val="2672660436"/>
                    </a:ext>
                  </a:extLst>
                </a:gridCol>
              </a:tblGrid>
              <a:tr h="259847">
                <a:tc>
                  <a:txBody>
                    <a:bodyPr/>
                    <a:lstStyle/>
                    <a:p>
                      <a:r>
                        <a:rPr lang="fr-FR" sz="1200" dirty="0"/>
                        <a:t>AAP</a:t>
                      </a:r>
                    </a:p>
                  </a:txBody>
                  <a:tcPr/>
                </a:tc>
                <a:tc>
                  <a:txBody>
                    <a:bodyPr/>
                    <a:lstStyle/>
                    <a:p>
                      <a:r>
                        <a:rPr lang="fr-FR" sz="1200" dirty="0"/>
                        <a:t>Relèves</a:t>
                      </a:r>
                    </a:p>
                  </a:txBody>
                  <a:tcPr/>
                </a:tc>
                <a:tc>
                  <a:txBody>
                    <a:bodyPr/>
                    <a:lstStyle/>
                    <a:p>
                      <a:r>
                        <a:rPr lang="fr-FR" sz="1200" dirty="0"/>
                        <a:t>Clôture</a:t>
                      </a:r>
                    </a:p>
                  </a:txBody>
                  <a:tcPr/>
                </a:tc>
                <a:tc>
                  <a:txBody>
                    <a:bodyPr/>
                    <a:lstStyle/>
                    <a:p>
                      <a:r>
                        <a:rPr lang="fr-FR" sz="1200" dirty="0"/>
                        <a:t>Description</a:t>
                      </a:r>
                    </a:p>
                  </a:txBody>
                  <a:tcPr/>
                </a:tc>
                <a:tc>
                  <a:txBody>
                    <a:bodyPr/>
                    <a:lstStyle/>
                    <a:p>
                      <a:r>
                        <a:rPr lang="fr-FR" sz="1200" dirty="0"/>
                        <a:t>Bénéficiaires</a:t>
                      </a:r>
                    </a:p>
                  </a:txBody>
                  <a:tcPr/>
                </a:tc>
                <a:tc>
                  <a:txBody>
                    <a:bodyPr/>
                    <a:lstStyle/>
                    <a:p>
                      <a:r>
                        <a:rPr lang="fr-FR" sz="1200" dirty="0"/>
                        <a:t>Opérateurs</a:t>
                      </a:r>
                    </a:p>
                  </a:txBody>
                  <a:tcPr/>
                </a:tc>
                <a:extLst>
                  <a:ext uri="{0D108BD9-81ED-4DB2-BD59-A6C34878D82A}">
                    <a16:rowId xmlns:a16="http://schemas.microsoft.com/office/drawing/2014/main" val="2855643139"/>
                  </a:ext>
                </a:extLst>
              </a:tr>
              <a:tr h="1039387">
                <a:tc>
                  <a:txBody>
                    <a:bodyPr/>
                    <a:lstStyle/>
                    <a:p>
                      <a:r>
                        <a:rPr lang="fr-FR" sz="1100" dirty="0"/>
                        <a:t>« Data Challenges en santé »</a:t>
                      </a:r>
                    </a:p>
                  </a:txBody>
                  <a:tcPr/>
                </a:tc>
                <a:tc>
                  <a:txBody>
                    <a:bodyPr/>
                    <a:lstStyle/>
                    <a:p>
                      <a:pPr marL="90488" indent="-90488" algn="l" defTabSz="1219170" rtl="0" eaLnBrk="1" latinLnBrk="0" hangingPunct="1">
                        <a:buFontTx/>
                        <a:buChar char="-"/>
                        <a:tabLst>
                          <a:tab pos="0" algn="l"/>
                        </a:tabLst>
                      </a:pPr>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a:solidFill>
                            <a:schemeClr val="dk1"/>
                          </a:solidFill>
                          <a:latin typeface="+mn-lt"/>
                          <a:ea typeface="+mn-ea"/>
                          <a:cs typeface="+mn-cs"/>
                        </a:rPr>
                        <a:t>30/05/2025</a:t>
                      </a:r>
                    </a:p>
                  </a:txBody>
                  <a:tcPr/>
                </a:tc>
                <a:tc>
                  <a:txBody>
                    <a:bodyPr/>
                    <a:lstStyle/>
                    <a:p>
                      <a:pPr marL="0" algn="l" defTabSz="1219170" rtl="0" eaLnBrk="1" latinLnBrk="0" hangingPunct="1"/>
                      <a:r>
                        <a:rPr lang="fr-FR" sz="1100" kern="1200" dirty="0">
                          <a:solidFill>
                            <a:schemeClr val="dk1"/>
                          </a:solidFill>
                          <a:latin typeface="+mn-lt"/>
                          <a:ea typeface="+mn-ea"/>
                          <a:cs typeface="+mn-cs"/>
                        </a:rPr>
                        <a:t>Soutenir les sociétés savantes ou les établissements de santé souhaitant organiser des compétitions en science des données autour de problématiques médicales. </a:t>
                      </a:r>
                    </a:p>
                  </a:txBody>
                  <a:tcPr/>
                </a:tc>
                <a:tc>
                  <a:txBody>
                    <a:bodyPr/>
                    <a:lstStyle/>
                    <a:p>
                      <a:pPr marL="0" algn="l" defTabSz="1219170" rtl="0" eaLnBrk="1" latinLnBrk="0" hangingPunct="1"/>
                      <a:r>
                        <a:rPr lang="fr-FR" sz="1100" kern="1200" dirty="0">
                          <a:solidFill>
                            <a:schemeClr val="dk1"/>
                          </a:solidFill>
                          <a:latin typeface="+mn-lt"/>
                          <a:ea typeface="+mn-ea"/>
                          <a:cs typeface="+mn-cs"/>
                        </a:rPr>
                        <a:t>Sociétés savantes | Etablissements de santé | Groupements de coopération sanitaire </a:t>
                      </a:r>
                    </a:p>
                    <a:p>
                      <a:pPr marL="0" algn="l" defTabSz="1219170" rtl="0" eaLnBrk="1" latinLnBrk="0" hangingPunct="1"/>
                      <a:endParaRPr lang="fr-FR" sz="1100" kern="1200" dirty="0">
                        <a:solidFill>
                          <a:schemeClr val="dk1"/>
                        </a:solidFill>
                        <a:latin typeface="+mn-lt"/>
                        <a:ea typeface="+mn-ea"/>
                        <a:cs typeface="+mn-cs"/>
                      </a:endParaRPr>
                    </a:p>
                    <a:p>
                      <a:pPr marL="0" algn="l" defTabSz="1219170" rtl="0" eaLnBrk="1" latinLnBrk="0" hangingPunct="1"/>
                      <a:r>
                        <a:rPr lang="fr-FR" sz="1100" kern="1200" dirty="0" err="1">
                          <a:solidFill>
                            <a:schemeClr val="dk1"/>
                          </a:solidFill>
                          <a:latin typeface="+mn-lt"/>
                          <a:ea typeface="+mn-ea"/>
                          <a:cs typeface="+mn-cs"/>
                        </a:rPr>
                        <a:t>Individuel|Consortium</a:t>
                      </a:r>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a:solidFill>
                            <a:schemeClr val="dk1"/>
                          </a:solidFill>
                          <a:latin typeface="+mn-lt"/>
                          <a:ea typeface="+mn-ea"/>
                          <a:cs typeface="+mn-cs"/>
                        </a:rPr>
                        <a:t>Bpifrance</a:t>
                      </a:r>
                    </a:p>
                    <a:p>
                      <a:pPr marL="0" algn="l" defTabSz="1219170" rtl="0" eaLnBrk="1" latinLnBrk="0" hangingPunct="1"/>
                      <a:r>
                        <a:rPr lang="fr-FR" sz="900" dirty="0">
                          <a:hlinkClick r:id="rId2"/>
                        </a:rPr>
                        <a:t>Appel à projets : « Data Challenges en santé » | Bpifrance</a:t>
                      </a:r>
                      <a:endParaRPr lang="fr-FR" sz="900" kern="1200" baseline="0" dirty="0">
                        <a:solidFill>
                          <a:schemeClr val="dk1"/>
                        </a:solidFill>
                        <a:latin typeface="+mn-lt"/>
                        <a:ea typeface="+mn-ea"/>
                        <a:cs typeface="+mn-cs"/>
                      </a:endParaRPr>
                    </a:p>
                  </a:txBody>
                  <a:tcPr/>
                </a:tc>
                <a:extLst>
                  <a:ext uri="{0D108BD9-81ED-4DB2-BD59-A6C34878D82A}">
                    <a16:rowId xmlns:a16="http://schemas.microsoft.com/office/drawing/2014/main" val="2450362341"/>
                  </a:ext>
                </a:extLst>
              </a:tr>
              <a:tr h="721796">
                <a:tc>
                  <a:txBody>
                    <a:bodyPr/>
                    <a:lstStyle/>
                    <a:p>
                      <a:r>
                        <a:rPr lang="fr-FR" sz="1100" dirty="0"/>
                        <a:t>AMI « Partenaires indirects du PIIEC Santé »</a:t>
                      </a:r>
                    </a:p>
                  </a:txBody>
                  <a:tcPr/>
                </a:tc>
                <a:tc>
                  <a:txBody>
                    <a:bodyPr/>
                    <a:lstStyle/>
                    <a:p>
                      <a:pPr marL="0" indent="-285750" algn="l" defTabSz="1219170" rtl="0" eaLnBrk="1" latinLnBrk="0" hangingPunct="1">
                        <a:buFont typeface="Arial" panose="020B0604020202020204" pitchFamily="34" charset="0"/>
                        <a:buChar char="•"/>
                      </a:pPr>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a:solidFill>
                            <a:schemeClr val="dk1"/>
                          </a:solidFill>
                          <a:latin typeface="+mn-lt"/>
                          <a:ea typeface="+mn-ea"/>
                          <a:cs typeface="+mn-cs"/>
                        </a:rPr>
                        <a:t>03/02/2026</a:t>
                      </a:r>
                    </a:p>
                  </a:txBody>
                  <a:tcPr/>
                </a:tc>
                <a:tc>
                  <a:txBody>
                    <a:bodyPr/>
                    <a:lstStyle/>
                    <a:p>
                      <a:pPr marL="0" algn="l" defTabSz="1219170" rtl="0" eaLnBrk="1" latinLnBrk="0" hangingPunct="1"/>
                      <a:r>
                        <a:rPr lang="fr-FR" sz="1100" kern="1200" dirty="0">
                          <a:solidFill>
                            <a:schemeClr val="dk1"/>
                          </a:solidFill>
                          <a:latin typeface="+mn-lt"/>
                          <a:ea typeface="+mn-ea"/>
                          <a:cs typeface="+mn-cs"/>
                        </a:rPr>
                        <a:t>Faciliter et accélérer l’accès à des financements publics pour les partenaires indirects du PIIEC Santé présents sur le territoire national. </a:t>
                      </a:r>
                    </a:p>
                  </a:txBody>
                  <a:tcPr/>
                </a:tc>
                <a:tc>
                  <a:txBody>
                    <a:bodyPr/>
                    <a:lstStyle/>
                    <a:p>
                      <a:pPr marL="0" algn="l" defTabSz="1219170" rtl="0" eaLnBrk="1" latinLnBrk="0" hangingPunct="1"/>
                      <a:r>
                        <a:rPr lang="fr-FR" sz="1100" kern="1200" dirty="0">
                          <a:solidFill>
                            <a:schemeClr val="dk1"/>
                          </a:solidFill>
                          <a:latin typeface="+mn-lt"/>
                          <a:ea typeface="+mn-ea"/>
                          <a:cs typeface="+mn-cs"/>
                        </a:rPr>
                        <a:t>Entreprise</a:t>
                      </a:r>
                    </a:p>
                    <a:p>
                      <a:pPr marL="0" algn="l" defTabSz="1219170" rtl="0" eaLnBrk="1" latinLnBrk="0" hangingPunct="1"/>
                      <a:endParaRPr lang="fr-FR" sz="1100" kern="1200" dirty="0">
                        <a:solidFill>
                          <a:schemeClr val="dk1"/>
                        </a:solidFill>
                        <a:latin typeface="+mn-lt"/>
                        <a:ea typeface="+mn-ea"/>
                        <a:cs typeface="+mn-cs"/>
                      </a:endParaRPr>
                    </a:p>
                    <a:p>
                      <a:pPr marL="0" algn="l" defTabSz="1219170" rtl="0" eaLnBrk="1" latinLnBrk="0" hangingPunct="1"/>
                      <a:r>
                        <a:rPr lang="fr-FR" sz="1100" kern="1200" dirty="0" err="1">
                          <a:solidFill>
                            <a:schemeClr val="dk1"/>
                          </a:solidFill>
                          <a:latin typeface="+mn-lt"/>
                          <a:ea typeface="+mn-ea"/>
                          <a:cs typeface="+mn-cs"/>
                        </a:rPr>
                        <a:t>Individuel|Consortium</a:t>
                      </a:r>
                      <a:endParaRPr lang="fr-FR" sz="1100" kern="1200" dirty="0">
                        <a:solidFill>
                          <a:schemeClr val="dk1"/>
                        </a:solidFill>
                        <a:latin typeface="+mn-lt"/>
                        <a:ea typeface="+mn-ea"/>
                        <a:cs typeface="+mn-cs"/>
                      </a:endParaRPr>
                    </a:p>
                    <a:p>
                      <a:pPr marL="0" algn="l" defTabSz="1219170" rtl="0" eaLnBrk="1" latinLnBrk="0" hangingPunct="1"/>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a:solidFill>
                            <a:schemeClr val="dk1"/>
                          </a:solidFill>
                          <a:latin typeface="+mn-lt"/>
                          <a:ea typeface="+mn-ea"/>
                          <a:cs typeface="+mn-cs"/>
                        </a:rPr>
                        <a:t>Bpifrance</a:t>
                      </a:r>
                    </a:p>
                    <a:p>
                      <a:pPr marL="0" algn="l" defTabSz="1219170" rtl="0" eaLnBrk="1" latinLnBrk="0" hangingPunct="1"/>
                      <a:r>
                        <a:rPr lang="fr-FR" sz="900" dirty="0">
                          <a:hlinkClick r:id="rId3"/>
                        </a:rPr>
                        <a:t>Appel à manifestation d’intérêt « Partenaires indirects du PIIEC Santé » | Bpifrance</a:t>
                      </a:r>
                      <a:endParaRPr lang="fr-FR" sz="900" kern="1200" baseline="0" dirty="0">
                        <a:solidFill>
                          <a:schemeClr val="dk1"/>
                        </a:solidFill>
                        <a:latin typeface="+mn-lt"/>
                        <a:ea typeface="+mn-ea"/>
                        <a:cs typeface="+mn-cs"/>
                      </a:endParaRPr>
                    </a:p>
                  </a:txBody>
                  <a:tcPr/>
                </a:tc>
                <a:extLst>
                  <a:ext uri="{0D108BD9-81ED-4DB2-BD59-A6C34878D82A}">
                    <a16:rowId xmlns:a16="http://schemas.microsoft.com/office/drawing/2014/main" val="296151079"/>
                  </a:ext>
                </a:extLst>
              </a:tr>
              <a:tr h="1515772">
                <a:tc>
                  <a:txBody>
                    <a:bodyPr/>
                    <a:lstStyle/>
                    <a:p>
                      <a:r>
                        <a:rPr lang="fr-FR" sz="1100" dirty="0"/>
                        <a:t>AMI</a:t>
                      </a:r>
                      <a:r>
                        <a:rPr lang="fr-FR" sz="1100" baseline="0" dirty="0"/>
                        <a:t> « </a:t>
                      </a:r>
                      <a:r>
                        <a:rPr lang="fr-FR" sz="1100" dirty="0"/>
                        <a:t> Innovation de rupture et premiers</a:t>
                      </a:r>
                    </a:p>
                    <a:p>
                      <a:r>
                        <a:rPr lang="fr-FR" sz="1100" dirty="0"/>
                        <a:t>déploiements industriels dans le secteur</a:t>
                      </a:r>
                    </a:p>
                    <a:p>
                      <a:r>
                        <a:rPr lang="fr-FR" sz="1100" dirty="0"/>
                        <a:t>des dispositifs médicaux : identification</a:t>
                      </a:r>
                    </a:p>
                    <a:p>
                      <a:r>
                        <a:rPr lang="fr-FR" sz="1100" dirty="0"/>
                        <a:t>des porteurs de projet potentiels pour le</a:t>
                      </a:r>
                    </a:p>
                    <a:p>
                      <a:r>
                        <a:rPr lang="fr-FR" sz="1100" dirty="0"/>
                        <a:t>PIIEC Santé « </a:t>
                      </a:r>
                    </a:p>
                  </a:txBody>
                  <a:tcPr/>
                </a:tc>
                <a:tc>
                  <a:txBody>
                    <a:bodyPr/>
                    <a:lstStyle/>
                    <a:p>
                      <a:pPr marL="0" indent="-285750" algn="l" defTabSz="1219170" rtl="0" eaLnBrk="1" latinLnBrk="0" hangingPunct="1">
                        <a:buFont typeface="Arial" panose="020B0604020202020204" pitchFamily="34" charset="0"/>
                        <a:buChar char="•"/>
                      </a:pPr>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a:solidFill>
                            <a:schemeClr val="dk1"/>
                          </a:solidFill>
                          <a:latin typeface="+mn-lt"/>
                          <a:ea typeface="+mn-ea"/>
                          <a:cs typeface="+mn-cs"/>
                        </a:rPr>
                        <a:t>30/04/2024</a:t>
                      </a:r>
                    </a:p>
                  </a:txBody>
                  <a:tcPr/>
                </a:tc>
                <a:tc>
                  <a:txBody>
                    <a:bodyPr/>
                    <a:lstStyle/>
                    <a:p>
                      <a:pPr marL="0" algn="l" defTabSz="1219170" rtl="0" eaLnBrk="1" latinLnBrk="0" hangingPunct="1"/>
                      <a:r>
                        <a:rPr lang="fr-FR" sz="1100" kern="1200" dirty="0">
                          <a:solidFill>
                            <a:schemeClr val="dk1"/>
                          </a:solidFill>
                          <a:latin typeface="+mn-lt"/>
                          <a:ea typeface="+mn-ea"/>
                          <a:cs typeface="+mn-cs"/>
                        </a:rPr>
                        <a:t>Recenser</a:t>
                      </a:r>
                      <a:r>
                        <a:rPr lang="fr-FR" sz="1100" kern="1200" baseline="0" dirty="0">
                          <a:solidFill>
                            <a:schemeClr val="dk1"/>
                          </a:solidFill>
                          <a:latin typeface="+mn-lt"/>
                          <a:ea typeface="+mn-ea"/>
                          <a:cs typeface="+mn-cs"/>
                        </a:rPr>
                        <a:t> </a:t>
                      </a:r>
                      <a:r>
                        <a:rPr lang="fr-FR" sz="1100" kern="1200" dirty="0">
                          <a:solidFill>
                            <a:schemeClr val="dk1"/>
                          </a:solidFill>
                          <a:latin typeface="+mn-lt"/>
                          <a:ea typeface="+mn-ea"/>
                          <a:cs typeface="+mn-cs"/>
                        </a:rPr>
                        <a:t>les acteurs pouvant proposer des projets dans la cadre de « Tech4Cure », sur la base de 3 segments de marché :</a:t>
                      </a:r>
                    </a:p>
                    <a:p>
                      <a:pPr marL="0" algn="l" defTabSz="1219170" rtl="0" eaLnBrk="1" latinLnBrk="0" hangingPunct="1"/>
                      <a:r>
                        <a:rPr lang="fr-FR" sz="1100" kern="1200" dirty="0">
                          <a:solidFill>
                            <a:schemeClr val="dk1"/>
                          </a:solidFill>
                          <a:latin typeface="+mn-lt"/>
                          <a:ea typeface="+mn-ea"/>
                          <a:cs typeface="+mn-cs"/>
                        </a:rPr>
                        <a:t>- la durée de vie des implants médicaux actifs ;</a:t>
                      </a:r>
                    </a:p>
                    <a:p>
                      <a:pPr marL="0" algn="l" defTabSz="1219170" rtl="0" eaLnBrk="1" latinLnBrk="0" hangingPunct="1"/>
                      <a:r>
                        <a:rPr lang="fr-FR" sz="1100" kern="1200" dirty="0">
                          <a:solidFill>
                            <a:schemeClr val="dk1"/>
                          </a:solidFill>
                          <a:latin typeface="+mn-lt"/>
                          <a:ea typeface="+mn-ea"/>
                          <a:cs typeface="+mn-cs"/>
                        </a:rPr>
                        <a:t>- l’imagerie nomade, compacte et connectée ;</a:t>
                      </a:r>
                    </a:p>
                    <a:p>
                      <a:pPr marL="0" algn="l" defTabSz="1219170" rtl="0" eaLnBrk="1" latinLnBrk="0" hangingPunct="1"/>
                      <a:r>
                        <a:rPr lang="fr-FR" sz="1100" kern="1200" dirty="0">
                          <a:solidFill>
                            <a:schemeClr val="dk1"/>
                          </a:solidFill>
                          <a:latin typeface="+mn-lt"/>
                          <a:ea typeface="+mn-ea"/>
                          <a:cs typeface="+mn-cs"/>
                        </a:rPr>
                        <a:t>- la conception et fabrication durables de dispositifs médicaux.</a:t>
                      </a:r>
                    </a:p>
                  </a:txBody>
                  <a:tcPr/>
                </a:tc>
                <a:tc>
                  <a:txBody>
                    <a:bodyPr/>
                    <a:lstStyle/>
                    <a:p>
                      <a:pPr marL="0" algn="l" defTabSz="1219170" rtl="0" eaLnBrk="1" latinLnBrk="0" hangingPunct="1"/>
                      <a:r>
                        <a:rPr lang="fr-FR" sz="1100" kern="1200" dirty="0" err="1">
                          <a:solidFill>
                            <a:schemeClr val="dk1"/>
                          </a:solidFill>
                          <a:latin typeface="+mn-lt"/>
                          <a:ea typeface="+mn-ea"/>
                          <a:cs typeface="+mn-cs"/>
                        </a:rPr>
                        <a:t>PME|Entreprise|ETI</a:t>
                      </a:r>
                      <a:endParaRPr lang="fr-FR" sz="1100" kern="1200" dirty="0">
                        <a:solidFill>
                          <a:schemeClr val="dk1"/>
                        </a:solidFill>
                        <a:latin typeface="+mn-lt"/>
                        <a:ea typeface="+mn-ea"/>
                        <a:cs typeface="+mn-cs"/>
                      </a:endParaRPr>
                    </a:p>
                    <a:p>
                      <a:pPr marL="0" algn="l" defTabSz="1219170" rtl="0" eaLnBrk="1" latinLnBrk="0" hangingPunct="1"/>
                      <a:endParaRPr lang="fr-FR" sz="1100" kern="1200" dirty="0">
                        <a:solidFill>
                          <a:schemeClr val="dk1"/>
                        </a:solidFill>
                        <a:latin typeface="+mn-lt"/>
                        <a:ea typeface="+mn-ea"/>
                        <a:cs typeface="+mn-cs"/>
                      </a:endParaRPr>
                    </a:p>
                    <a:p>
                      <a:pPr marL="0" algn="l" defTabSz="1219170" rtl="0" eaLnBrk="1" latinLnBrk="0" hangingPunct="1"/>
                      <a:r>
                        <a:rPr lang="fr-FR" sz="1100" kern="1200" dirty="0" err="1">
                          <a:solidFill>
                            <a:schemeClr val="dk1"/>
                          </a:solidFill>
                          <a:latin typeface="+mn-lt"/>
                          <a:ea typeface="+mn-ea"/>
                          <a:cs typeface="+mn-cs"/>
                        </a:rPr>
                        <a:t>Individuel|Consortium</a:t>
                      </a:r>
                      <a:endParaRPr lang="fr-FR" sz="1100" kern="1200" dirty="0">
                        <a:solidFill>
                          <a:schemeClr val="dk1"/>
                        </a:solidFill>
                        <a:latin typeface="+mn-lt"/>
                        <a:ea typeface="+mn-ea"/>
                        <a:cs typeface="+mn-cs"/>
                      </a:endParaRPr>
                    </a:p>
                    <a:p>
                      <a:pPr marL="0" algn="l" defTabSz="1219170" rtl="0" eaLnBrk="1" latinLnBrk="0" hangingPunct="1"/>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a:solidFill>
                            <a:schemeClr val="dk1"/>
                          </a:solidFill>
                          <a:latin typeface="+mn-lt"/>
                          <a:ea typeface="+mn-ea"/>
                          <a:cs typeface="+mn-cs"/>
                        </a:rPr>
                        <a:t>Etat</a:t>
                      </a:r>
                    </a:p>
                    <a:p>
                      <a:pPr marL="0" algn="l" defTabSz="1219170" rtl="0" eaLnBrk="1" latinLnBrk="0" hangingPunct="1"/>
                      <a:r>
                        <a:rPr lang="fr-FR" sz="1100" u="sng" dirty="0">
                          <a:solidFill>
                            <a:srgbClr val="467886"/>
                          </a:solidFill>
                          <a:effectLst/>
                          <a:latin typeface="Calibri" panose="020F0502020204030204" pitchFamily="34" charset="0"/>
                          <a:ea typeface="Calibri" panose="020F0502020204030204" pitchFamily="34" charset="0"/>
                          <a:hlinkClick r:id="rId4">
                            <a:extLst>
                              <a:ext uri="{A12FA001-AC4F-418D-AE19-62706E023703}">
                                <ahyp:hlinkClr xmlns:ahyp="http://schemas.microsoft.com/office/drawing/2018/hyperlinkcolor" val="tx"/>
                              </a:ext>
                            </a:extLst>
                          </a:hlinkClick>
                        </a:rPr>
                        <a:t>Consultation pour des projets dans le secteur des technologies médicales innovantes | entreprises.gouv.fr</a:t>
                      </a:r>
                      <a:endParaRPr lang="fr-FR" sz="1100" u="sng" dirty="0">
                        <a:solidFill>
                          <a:srgbClr val="467886"/>
                        </a:solidFill>
                        <a:effectLst/>
                        <a:latin typeface="Calibri" panose="020F0502020204030204" pitchFamily="34" charset="0"/>
                        <a:ea typeface="Calibri" panose="020F0502020204030204" pitchFamily="34" charset="0"/>
                      </a:endParaRPr>
                    </a:p>
                    <a:p>
                      <a:pPr marL="0" algn="l" defTabSz="1219170" rtl="0" eaLnBrk="1" latinLnBrk="0" hangingPunct="1"/>
                      <a:endParaRPr lang="fr-FR" sz="1100" kern="1200" dirty="0">
                        <a:solidFill>
                          <a:schemeClr val="dk1"/>
                        </a:solidFill>
                        <a:latin typeface="+mn-lt"/>
                        <a:ea typeface="+mn-ea"/>
                        <a:cs typeface="+mn-cs"/>
                      </a:endParaRPr>
                    </a:p>
                  </a:txBody>
                  <a:tcPr/>
                </a:tc>
                <a:extLst>
                  <a:ext uri="{0D108BD9-81ED-4DB2-BD59-A6C34878D82A}">
                    <a16:rowId xmlns:a16="http://schemas.microsoft.com/office/drawing/2014/main" val="3805724430"/>
                  </a:ext>
                </a:extLst>
              </a:tr>
            </a:tbl>
          </a:graphicData>
        </a:graphic>
      </p:graphicFrame>
    </p:spTree>
    <p:extLst>
      <p:ext uri="{BB962C8B-B14F-4D97-AF65-F5344CB8AC3E}">
        <p14:creationId xmlns:p14="http://schemas.microsoft.com/office/powerpoint/2010/main" val="766424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8</a:t>
            </a:fld>
            <a:endParaRPr lang="fr-FR" dirty="0"/>
          </a:p>
        </p:txBody>
      </p:sp>
      <p:sp>
        <p:nvSpPr>
          <p:cNvPr id="5" name="Espace réservé du pied de page 4"/>
          <p:cNvSpPr>
            <a:spLocks noGrp="1"/>
          </p:cNvSpPr>
          <p:nvPr>
            <p:ph type="ftr" sz="quarter" idx="3"/>
          </p:nvPr>
        </p:nvSpPr>
        <p:spPr/>
        <p:txBody>
          <a:bodyPr/>
          <a:lstStyle/>
          <a:p>
            <a:r>
              <a:rPr lang="fr-FR"/>
              <a:t>Secrétariat général pour l’investissement </a:t>
            </a:r>
            <a:endParaRPr lang="fr-FR" dirty="0"/>
          </a:p>
        </p:txBody>
      </p:sp>
      <p:sp>
        <p:nvSpPr>
          <p:cNvPr id="8" name="Titre 3"/>
          <p:cNvSpPr txBox="1">
            <a:spLocks/>
          </p:cNvSpPr>
          <p:nvPr/>
        </p:nvSpPr>
        <p:spPr>
          <a:xfrm>
            <a:off x="431800" y="997153"/>
            <a:ext cx="11233151" cy="447940"/>
          </a:xfrm>
          <a:prstGeom prst="rect">
            <a:avLst/>
          </a:prstGeom>
          <a:solidFill>
            <a:srgbClr val="00008A"/>
          </a:solidFill>
        </p:spPr>
        <p:txBody>
          <a:bodyPr vert="horz" lIns="91440" tIns="45720" rIns="91440" bIns="45720" rtlCol="0" anchor="ctr">
            <a:normAutofit/>
          </a:bodyPr>
          <a:lstStyle>
            <a:lvl1pPr marL="19050" indent="0" algn="l" defTabSz="1219170" rtl="0" eaLnBrk="1" latinLnBrk="0" hangingPunct="1">
              <a:lnSpc>
                <a:spcPct val="90000"/>
              </a:lnSpc>
              <a:spcBef>
                <a:spcPct val="0"/>
              </a:spcBef>
              <a:buNone/>
              <a:tabLst/>
              <a:defRPr sz="3333" b="1" kern="1200">
                <a:solidFill>
                  <a:schemeClr val="bg1"/>
                </a:solidFill>
                <a:latin typeface="Marianne" panose="02000000000000000000" pitchFamily="2" charset="0"/>
                <a:ea typeface="+mj-ea"/>
                <a:cs typeface="+mj-cs"/>
              </a:defRPr>
            </a:lvl1pPr>
          </a:lstStyle>
          <a:p>
            <a:r>
              <a:rPr lang="fr-FR" sz="2000" dirty="0"/>
              <a:t>Technologies</a:t>
            </a:r>
          </a:p>
        </p:txBody>
      </p:sp>
      <p:graphicFrame>
        <p:nvGraphicFramePr>
          <p:cNvPr id="9" name="Tableau 8"/>
          <p:cNvGraphicFramePr>
            <a:graphicFrameLocks noGrp="1"/>
          </p:cNvGraphicFramePr>
          <p:nvPr>
            <p:extLst>
              <p:ext uri="{D42A27DB-BD31-4B8C-83A1-F6EECF244321}">
                <p14:modId xmlns:p14="http://schemas.microsoft.com/office/powerpoint/2010/main" val="1184925880"/>
              </p:ext>
            </p:extLst>
          </p:nvPr>
        </p:nvGraphicFramePr>
        <p:xfrm>
          <a:off x="431801" y="1538845"/>
          <a:ext cx="11233150" cy="5248851"/>
        </p:xfrm>
        <a:graphic>
          <a:graphicData uri="http://schemas.openxmlformats.org/drawingml/2006/table">
            <a:tbl>
              <a:tblPr firstRow="1" bandRow="1">
                <a:tableStyleId>{21E4AEA4-8DFA-4A89-87EB-49C32662AFE0}</a:tableStyleId>
              </a:tblPr>
              <a:tblGrid>
                <a:gridCol w="1963056">
                  <a:extLst>
                    <a:ext uri="{9D8B030D-6E8A-4147-A177-3AD203B41FA5}">
                      <a16:colId xmlns:a16="http://schemas.microsoft.com/office/drawing/2014/main" val="166867515"/>
                    </a:ext>
                  </a:extLst>
                </a:gridCol>
                <a:gridCol w="1154101">
                  <a:extLst>
                    <a:ext uri="{9D8B030D-6E8A-4147-A177-3AD203B41FA5}">
                      <a16:colId xmlns:a16="http://schemas.microsoft.com/office/drawing/2014/main" val="2592849103"/>
                    </a:ext>
                  </a:extLst>
                </a:gridCol>
                <a:gridCol w="1007001">
                  <a:extLst>
                    <a:ext uri="{9D8B030D-6E8A-4147-A177-3AD203B41FA5}">
                      <a16:colId xmlns:a16="http://schemas.microsoft.com/office/drawing/2014/main" val="1890357194"/>
                    </a:ext>
                  </a:extLst>
                </a:gridCol>
                <a:gridCol w="4080041">
                  <a:extLst>
                    <a:ext uri="{9D8B030D-6E8A-4147-A177-3AD203B41FA5}">
                      <a16:colId xmlns:a16="http://schemas.microsoft.com/office/drawing/2014/main" val="3113148329"/>
                    </a:ext>
                  </a:extLst>
                </a:gridCol>
                <a:gridCol w="1935748">
                  <a:extLst>
                    <a:ext uri="{9D8B030D-6E8A-4147-A177-3AD203B41FA5}">
                      <a16:colId xmlns:a16="http://schemas.microsoft.com/office/drawing/2014/main" val="3378506407"/>
                    </a:ext>
                  </a:extLst>
                </a:gridCol>
                <a:gridCol w="1093203">
                  <a:extLst>
                    <a:ext uri="{9D8B030D-6E8A-4147-A177-3AD203B41FA5}">
                      <a16:colId xmlns:a16="http://schemas.microsoft.com/office/drawing/2014/main" val="2672660436"/>
                    </a:ext>
                  </a:extLst>
                </a:gridCol>
              </a:tblGrid>
              <a:tr h="280611">
                <a:tc>
                  <a:txBody>
                    <a:bodyPr/>
                    <a:lstStyle/>
                    <a:p>
                      <a:r>
                        <a:rPr lang="fr-FR" sz="1200" dirty="0"/>
                        <a:t>AAP</a:t>
                      </a:r>
                    </a:p>
                  </a:txBody>
                  <a:tcPr/>
                </a:tc>
                <a:tc>
                  <a:txBody>
                    <a:bodyPr/>
                    <a:lstStyle/>
                    <a:p>
                      <a:r>
                        <a:rPr lang="fr-FR" sz="1200" dirty="0"/>
                        <a:t>Relèves</a:t>
                      </a:r>
                    </a:p>
                  </a:txBody>
                  <a:tcPr/>
                </a:tc>
                <a:tc>
                  <a:txBody>
                    <a:bodyPr/>
                    <a:lstStyle/>
                    <a:p>
                      <a:r>
                        <a:rPr lang="fr-FR" sz="1200" dirty="0"/>
                        <a:t>Clôture</a:t>
                      </a:r>
                    </a:p>
                  </a:txBody>
                  <a:tcPr/>
                </a:tc>
                <a:tc>
                  <a:txBody>
                    <a:bodyPr/>
                    <a:lstStyle/>
                    <a:p>
                      <a:r>
                        <a:rPr lang="fr-FR" sz="1200" dirty="0"/>
                        <a:t>Description</a:t>
                      </a:r>
                    </a:p>
                  </a:txBody>
                  <a:tcPr/>
                </a:tc>
                <a:tc>
                  <a:txBody>
                    <a:bodyPr/>
                    <a:lstStyle/>
                    <a:p>
                      <a:r>
                        <a:rPr lang="fr-FR" sz="1200" dirty="0"/>
                        <a:t>Bénéficiaires</a:t>
                      </a:r>
                    </a:p>
                  </a:txBody>
                  <a:tcPr/>
                </a:tc>
                <a:tc>
                  <a:txBody>
                    <a:bodyPr/>
                    <a:lstStyle/>
                    <a:p>
                      <a:r>
                        <a:rPr lang="fr-FR" sz="1200" dirty="0"/>
                        <a:t>Opérateurs</a:t>
                      </a:r>
                    </a:p>
                  </a:txBody>
                  <a:tcPr/>
                </a:tc>
                <a:extLst>
                  <a:ext uri="{0D108BD9-81ED-4DB2-BD59-A6C34878D82A}">
                    <a16:rowId xmlns:a16="http://schemas.microsoft.com/office/drawing/2014/main" val="2855643139"/>
                  </a:ext>
                </a:extLst>
              </a:tr>
              <a:tr h="729432">
                <a:tc>
                  <a:txBody>
                    <a:bodyPr/>
                    <a:lstStyle/>
                    <a:p>
                      <a:pPr marL="0" algn="l" defTabSz="1219170" rtl="0" eaLnBrk="1" latinLnBrk="0" hangingPunct="1"/>
                      <a:r>
                        <a:rPr lang="fr-FR" sz="1100" kern="1200" dirty="0">
                          <a:solidFill>
                            <a:schemeClr val="dk1"/>
                          </a:solidFill>
                          <a:latin typeface="+mn-lt"/>
                          <a:ea typeface="+mn-ea"/>
                          <a:cs typeface="+mn-cs"/>
                        </a:rPr>
                        <a:t>Programme « IA Booster » </a:t>
                      </a:r>
                    </a:p>
                  </a:txBody>
                  <a:tcPr/>
                </a:tc>
                <a:tc gridSpan="2">
                  <a:txBody>
                    <a:bodyPr/>
                    <a:lstStyle/>
                    <a:p>
                      <a:pPr marL="0" algn="l" defTabSz="1219170" rtl="0" eaLnBrk="1" latinLnBrk="0" hangingPunct="1"/>
                      <a:r>
                        <a:rPr lang="fr-FR" sz="1100" kern="1200" dirty="0">
                          <a:solidFill>
                            <a:schemeClr val="dk1"/>
                          </a:solidFill>
                          <a:latin typeface="+mn-lt"/>
                          <a:ea typeface="+mn-ea"/>
                          <a:cs typeface="+mn-cs"/>
                        </a:rPr>
                        <a:t>Au fil de l’eau</a:t>
                      </a:r>
                    </a:p>
                  </a:txBody>
                  <a:tcPr/>
                </a:tc>
                <a:tc hMerge="1">
                  <a:txBody>
                    <a:bodyPr/>
                    <a:lstStyle/>
                    <a:p>
                      <a:pPr marL="0" algn="l" defTabSz="1219170" rtl="0" eaLnBrk="1" latinLnBrk="0" hangingPunct="1"/>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a:solidFill>
                            <a:schemeClr val="dk1"/>
                          </a:solidFill>
                          <a:latin typeface="+mn-lt"/>
                          <a:ea typeface="+mn-ea"/>
                          <a:cs typeface="+mn-cs"/>
                        </a:rPr>
                        <a:t>Accompagner les entrepreneurs dans l’intégration de solutions d’IA au sein de leurs entreprises pour augmenter leur productivité et enrichir leurs offres.</a:t>
                      </a:r>
                    </a:p>
                  </a:txBody>
                  <a:tcPr/>
                </a:tc>
                <a:tc>
                  <a:txBody>
                    <a:bodyPr/>
                    <a:lstStyle/>
                    <a:p>
                      <a:pPr marL="0" algn="l" defTabSz="1219170" rtl="0" eaLnBrk="1" latinLnBrk="0" hangingPunct="1"/>
                      <a:r>
                        <a:rPr lang="fr-FR" sz="1100" kern="1200" dirty="0" err="1">
                          <a:solidFill>
                            <a:schemeClr val="dk1"/>
                          </a:solidFill>
                          <a:latin typeface="+mn-lt"/>
                          <a:ea typeface="+mn-ea"/>
                          <a:cs typeface="+mn-cs"/>
                        </a:rPr>
                        <a:t>Startup|PME|Grande</a:t>
                      </a:r>
                      <a:r>
                        <a:rPr lang="fr-FR" sz="1100" kern="1200" dirty="0">
                          <a:solidFill>
                            <a:schemeClr val="dk1"/>
                          </a:solidFill>
                          <a:latin typeface="+mn-lt"/>
                          <a:ea typeface="+mn-ea"/>
                          <a:cs typeface="+mn-cs"/>
                        </a:rPr>
                        <a:t> entreprise</a:t>
                      </a:r>
                    </a:p>
                    <a:p>
                      <a:pPr marL="0" algn="l" defTabSz="1219170" rtl="0" eaLnBrk="1" latinLnBrk="0" hangingPunct="1"/>
                      <a:endParaRPr lang="fr-FR" sz="1100" kern="1200" dirty="0">
                        <a:solidFill>
                          <a:schemeClr val="dk1"/>
                        </a:solidFill>
                        <a:latin typeface="+mn-lt"/>
                        <a:ea typeface="+mn-ea"/>
                        <a:cs typeface="+mn-cs"/>
                      </a:endParaRPr>
                    </a:p>
                    <a:p>
                      <a:pPr marL="0" algn="l" defTabSz="1219170" rtl="0" eaLnBrk="1" latinLnBrk="0" hangingPunct="1"/>
                      <a:r>
                        <a:rPr lang="fr-FR" sz="1100" kern="1200" dirty="0" err="1">
                          <a:solidFill>
                            <a:schemeClr val="dk1"/>
                          </a:solidFill>
                          <a:latin typeface="+mn-lt"/>
                          <a:ea typeface="+mn-ea"/>
                          <a:cs typeface="+mn-cs"/>
                        </a:rPr>
                        <a:t>Individuel|Consortium</a:t>
                      </a:r>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a:solidFill>
                            <a:schemeClr val="dk1"/>
                          </a:solidFill>
                          <a:latin typeface="+mn-lt"/>
                          <a:ea typeface="+mn-ea"/>
                          <a:cs typeface="+mn-cs"/>
                        </a:rPr>
                        <a:t>Bpifrance</a:t>
                      </a:r>
                    </a:p>
                    <a:p>
                      <a:pPr marL="0" algn="l" defTabSz="1219170" rtl="0" eaLnBrk="1" latinLnBrk="0" hangingPunct="1"/>
                      <a:r>
                        <a:rPr lang="fr-FR" sz="900" dirty="0">
                          <a:hlinkClick r:id="rId2"/>
                        </a:rPr>
                        <a:t>IA Booster France 2030 (bpifrance.fr)</a:t>
                      </a:r>
                      <a:endParaRPr lang="fr-FR" sz="900" kern="1200" baseline="0" dirty="0">
                        <a:solidFill>
                          <a:schemeClr val="dk1"/>
                        </a:solidFill>
                        <a:latin typeface="+mn-lt"/>
                        <a:ea typeface="+mn-ea"/>
                        <a:cs typeface="+mn-cs"/>
                      </a:endParaRPr>
                    </a:p>
                  </a:txBody>
                  <a:tcPr/>
                </a:tc>
                <a:extLst>
                  <a:ext uri="{0D108BD9-81ED-4DB2-BD59-A6C34878D82A}">
                    <a16:rowId xmlns:a16="http://schemas.microsoft.com/office/drawing/2014/main" val="3561159698"/>
                  </a:ext>
                </a:extLst>
              </a:tr>
              <a:tr h="1312923">
                <a:tc>
                  <a:txBody>
                    <a:bodyPr/>
                    <a:lstStyle/>
                    <a:p>
                      <a:pPr marL="0" algn="l" defTabSz="1219170" rtl="0" eaLnBrk="1" latinLnBrk="0" hangingPunct="1"/>
                      <a:r>
                        <a:rPr lang="fr-FR" sz="1100" kern="1200" dirty="0">
                          <a:solidFill>
                            <a:schemeClr val="dk1"/>
                          </a:solidFill>
                          <a:latin typeface="+mn-lt"/>
                          <a:ea typeface="+mn-ea"/>
                          <a:cs typeface="+mn-cs"/>
                        </a:rPr>
                        <a:t>« Soutien au développement d’une économie du numérique innovante, circulaire et à moindre impact environnemental (ECONUM) »</a:t>
                      </a:r>
                    </a:p>
                  </a:txBody>
                  <a:tcPr/>
                </a:tc>
                <a:tc>
                  <a:txBody>
                    <a:bodyPr/>
                    <a:lstStyle/>
                    <a:p>
                      <a:pPr marL="0" indent="-285750" algn="l" defTabSz="1219170" rtl="0" eaLnBrk="1" latinLnBrk="0" hangingPunct="1">
                        <a:buFont typeface="Arial" panose="020B0604020202020204" pitchFamily="34" charset="0"/>
                        <a:buChar char="•"/>
                      </a:pPr>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a:solidFill>
                            <a:schemeClr val="dk1"/>
                          </a:solidFill>
                          <a:latin typeface="+mn-lt"/>
                          <a:ea typeface="+mn-ea"/>
                          <a:cs typeface="+mn-cs"/>
                        </a:rPr>
                        <a:t>31/05/2024</a:t>
                      </a:r>
                    </a:p>
                  </a:txBody>
                  <a:tcPr/>
                </a:tc>
                <a:tc>
                  <a:txBody>
                    <a:bodyPr/>
                    <a:lstStyle/>
                    <a:p>
                      <a:pPr marL="0" algn="l" defTabSz="1219170" rtl="0" eaLnBrk="1" latinLnBrk="0" hangingPunct="1"/>
                      <a:r>
                        <a:rPr lang="fr-FR" sz="1100" kern="1200" dirty="0">
                          <a:solidFill>
                            <a:schemeClr val="dk1"/>
                          </a:solidFill>
                          <a:latin typeface="+mn-lt"/>
                          <a:ea typeface="+mn-ea"/>
                          <a:cs typeface="+mn-cs"/>
                        </a:rPr>
                        <a:t>Favoriser l’innovation pour une économie circulaire dans le secteur du numérique afin de promouvoir l’écoconception, la sobriété et l’allongement de la durée de vie des solutions numériques. </a:t>
                      </a:r>
                    </a:p>
                    <a:p>
                      <a:pPr marL="0" algn="l" defTabSz="1219170" rtl="0" eaLnBrk="1" latinLnBrk="0" hangingPunct="1"/>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a:solidFill>
                            <a:schemeClr val="dk1"/>
                          </a:solidFill>
                          <a:latin typeface="+mn-lt"/>
                          <a:ea typeface="+mn-ea"/>
                          <a:cs typeface="+mn-cs"/>
                        </a:rPr>
                        <a:t>Entreprises | Collectivités territoriales</a:t>
                      </a:r>
                    </a:p>
                    <a:p>
                      <a:pPr marL="0" algn="l" defTabSz="1219170" rtl="0" eaLnBrk="1" latinLnBrk="0" hangingPunct="1"/>
                      <a:endParaRPr lang="fr-FR" sz="1100" kern="1200" dirty="0">
                        <a:solidFill>
                          <a:schemeClr val="dk1"/>
                        </a:solidFill>
                        <a:latin typeface="+mn-lt"/>
                        <a:ea typeface="+mn-ea"/>
                        <a:cs typeface="+mn-cs"/>
                      </a:endParaRPr>
                    </a:p>
                    <a:p>
                      <a:pPr marL="0" algn="l" defTabSz="1219170" rtl="0" eaLnBrk="1" latinLnBrk="0" hangingPunct="1"/>
                      <a:r>
                        <a:rPr lang="fr-FR" sz="1100" kern="1200" dirty="0" err="1">
                          <a:solidFill>
                            <a:schemeClr val="dk1"/>
                          </a:solidFill>
                          <a:latin typeface="+mn-lt"/>
                          <a:ea typeface="+mn-ea"/>
                          <a:cs typeface="+mn-cs"/>
                        </a:rPr>
                        <a:t>Individuel|Consortium</a:t>
                      </a:r>
                      <a:endParaRPr lang="fr-FR" sz="1100" kern="1200" dirty="0">
                        <a:solidFill>
                          <a:schemeClr val="dk1"/>
                        </a:solidFill>
                        <a:latin typeface="+mn-lt"/>
                        <a:ea typeface="+mn-ea"/>
                        <a:cs typeface="+mn-cs"/>
                      </a:endParaRPr>
                    </a:p>
                    <a:p>
                      <a:pPr marL="0" algn="l" defTabSz="1219170" rtl="0" eaLnBrk="1" latinLnBrk="0" hangingPunct="1"/>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err="1">
                          <a:solidFill>
                            <a:schemeClr val="dk1"/>
                          </a:solidFill>
                          <a:latin typeface="+mn-lt"/>
                          <a:ea typeface="+mn-ea"/>
                          <a:cs typeface="+mn-cs"/>
                        </a:rPr>
                        <a:t>Ademe</a:t>
                      </a:r>
                      <a:endParaRPr lang="fr-FR" sz="1100" kern="1200" dirty="0">
                        <a:solidFill>
                          <a:schemeClr val="dk1"/>
                        </a:solidFill>
                        <a:latin typeface="+mn-lt"/>
                        <a:ea typeface="+mn-ea"/>
                        <a:cs typeface="+mn-cs"/>
                      </a:endParaRPr>
                    </a:p>
                    <a:p>
                      <a:pPr marL="0" algn="l" defTabSz="1219170" rtl="0" eaLnBrk="1" latinLnBrk="0" hangingPunct="1"/>
                      <a:r>
                        <a:rPr lang="fr-FR" sz="800" dirty="0">
                          <a:hlinkClick r:id="rId3"/>
                        </a:rPr>
                        <a:t>Soutien au développement d’une économie du numérique innovante, circulaire et à moindre impact environnemental (ECONUM) | Entreprises | Agir pour la transition écologique | ADEME</a:t>
                      </a:r>
                      <a:endParaRPr lang="fr-FR" sz="750" kern="1200" baseline="0" dirty="0">
                        <a:solidFill>
                          <a:schemeClr val="dk1"/>
                        </a:solidFill>
                        <a:latin typeface="+mn-lt"/>
                        <a:ea typeface="+mn-ea"/>
                        <a:cs typeface="+mn-cs"/>
                      </a:endParaRPr>
                    </a:p>
                  </a:txBody>
                  <a:tcPr/>
                </a:tc>
                <a:extLst>
                  <a:ext uri="{0D108BD9-81ED-4DB2-BD59-A6C34878D82A}">
                    <a16:rowId xmlns:a16="http://schemas.microsoft.com/office/drawing/2014/main" val="145447569"/>
                  </a:ext>
                </a:extLst>
              </a:tr>
              <a:tr h="893002">
                <a:tc>
                  <a:txBody>
                    <a:bodyPr/>
                    <a:lstStyle/>
                    <a:p>
                      <a:pPr marL="0" indent="0" algn="l" defTabSz="1219170" rtl="0" eaLnBrk="1" latinLnBrk="0" hangingPunct="1">
                        <a:buFontTx/>
                        <a:buNone/>
                        <a:tabLst>
                          <a:tab pos="0" algn="l"/>
                        </a:tabLst>
                      </a:pPr>
                      <a:r>
                        <a:rPr lang="fr-FR" sz="1100" kern="1200" dirty="0">
                          <a:solidFill>
                            <a:schemeClr val="dk1"/>
                          </a:solidFill>
                          <a:latin typeface="+mn-lt"/>
                          <a:ea typeface="+mn-ea"/>
                          <a:cs typeface="+mn-cs"/>
                        </a:rPr>
                        <a:t>« Offre de robots et machines intelligentes d’excellence »</a:t>
                      </a:r>
                    </a:p>
                  </a:txBody>
                  <a:tcPr/>
                </a:tc>
                <a:tc>
                  <a:txBody>
                    <a:bodyPr/>
                    <a:lstStyle/>
                    <a:p>
                      <a:pPr marL="0" indent="0" algn="l" defTabSz="1219170" rtl="0" eaLnBrk="1" latinLnBrk="0" hangingPunct="1">
                        <a:buFontTx/>
                        <a:buNone/>
                        <a:tabLst>
                          <a:tab pos="0" algn="l"/>
                        </a:tabLst>
                      </a:pPr>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a:solidFill>
                            <a:schemeClr val="dk1"/>
                          </a:solidFill>
                          <a:latin typeface="+mn-lt"/>
                          <a:ea typeface="+mn-ea"/>
                          <a:cs typeface="+mn-cs"/>
                        </a:rPr>
                        <a:t>25/06/2024</a:t>
                      </a:r>
                    </a:p>
                  </a:txBody>
                  <a:tcPr/>
                </a:tc>
                <a:tc>
                  <a:txBody>
                    <a:bodyPr/>
                    <a:lstStyle/>
                    <a:p>
                      <a:pPr marL="0" algn="l" defTabSz="1219170" rtl="0" eaLnBrk="1" latinLnBrk="0" hangingPunct="1"/>
                      <a:r>
                        <a:rPr lang="fr-FR" sz="1100" kern="1200" dirty="0">
                          <a:solidFill>
                            <a:schemeClr val="dk1"/>
                          </a:solidFill>
                          <a:latin typeface="+mn-lt"/>
                          <a:ea typeface="+mn-ea"/>
                          <a:cs typeface="+mn-cs"/>
                        </a:rPr>
                        <a:t>Structurer et accompagner les acteurs de nouvelles chaines de valeur d’équipements robotiques ou industriels stratégiques, de l’émergence au Leadership technologique et industriel, sur des marchés émergents en forte croissance ou en renfort de notre souveraineté sur les grands marchés de la transition énergétique et écologique.</a:t>
                      </a:r>
                    </a:p>
                  </a:txBody>
                  <a:tcPr/>
                </a:tc>
                <a:tc>
                  <a:txBody>
                    <a:bodyPr/>
                    <a:lstStyle/>
                    <a:p>
                      <a:pPr marL="0" algn="l" defTabSz="1219170" rtl="0" eaLnBrk="1" latinLnBrk="0" hangingPunct="1"/>
                      <a:r>
                        <a:rPr lang="fr-FR" sz="1100" kern="1200" dirty="0" err="1">
                          <a:solidFill>
                            <a:schemeClr val="dk1"/>
                          </a:solidFill>
                          <a:latin typeface="+mn-lt"/>
                          <a:ea typeface="+mn-ea"/>
                          <a:cs typeface="+mn-cs"/>
                        </a:rPr>
                        <a:t>Startup|PME|Grande</a:t>
                      </a:r>
                      <a:r>
                        <a:rPr lang="fr-FR" sz="1100" kern="1200" dirty="0">
                          <a:solidFill>
                            <a:schemeClr val="dk1"/>
                          </a:solidFill>
                          <a:latin typeface="+mn-lt"/>
                          <a:ea typeface="+mn-ea"/>
                          <a:cs typeface="+mn-cs"/>
                        </a:rPr>
                        <a:t> entreprise</a:t>
                      </a:r>
                    </a:p>
                    <a:p>
                      <a:pPr marL="0" algn="l" defTabSz="1219170" rtl="0" eaLnBrk="1" latinLnBrk="0" hangingPunct="1"/>
                      <a:endParaRPr lang="fr-FR" sz="1100" kern="1200" dirty="0">
                        <a:solidFill>
                          <a:schemeClr val="dk1"/>
                        </a:solidFill>
                        <a:latin typeface="+mn-lt"/>
                        <a:ea typeface="+mn-ea"/>
                        <a:cs typeface="+mn-cs"/>
                      </a:endParaRPr>
                    </a:p>
                    <a:p>
                      <a:pPr marL="0" algn="l" defTabSz="1219170" rtl="0" eaLnBrk="1" latinLnBrk="0" hangingPunct="1"/>
                      <a:r>
                        <a:rPr lang="fr-FR" sz="1100" kern="1200" dirty="0" err="1">
                          <a:solidFill>
                            <a:schemeClr val="dk1"/>
                          </a:solidFill>
                          <a:latin typeface="+mn-lt"/>
                          <a:ea typeface="+mn-ea"/>
                          <a:cs typeface="+mn-cs"/>
                        </a:rPr>
                        <a:t>Individuel|Consortium</a:t>
                      </a:r>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a:solidFill>
                            <a:schemeClr val="dk1"/>
                          </a:solidFill>
                          <a:latin typeface="+mn-lt"/>
                          <a:ea typeface="+mn-ea"/>
                          <a:cs typeface="+mn-cs"/>
                        </a:rPr>
                        <a:t>Bpifrance</a:t>
                      </a:r>
                    </a:p>
                    <a:p>
                      <a:pPr marL="0" algn="l" defTabSz="1219170" rtl="0" eaLnBrk="1" latinLnBrk="0" hangingPunct="1"/>
                      <a:r>
                        <a:rPr lang="fr-FR" sz="900" dirty="0">
                          <a:hlinkClick r:id="rId4"/>
                        </a:rPr>
                        <a:t>Appel à projets : « Offre de robots et machines intelligentes d’excellence » | Bpifrance</a:t>
                      </a:r>
                      <a:endParaRPr lang="fr-FR" sz="900" kern="1200" baseline="0" dirty="0">
                        <a:solidFill>
                          <a:schemeClr val="dk1"/>
                        </a:solidFill>
                        <a:latin typeface="+mn-lt"/>
                        <a:ea typeface="+mn-ea"/>
                        <a:cs typeface="+mn-cs"/>
                      </a:endParaRPr>
                    </a:p>
                  </a:txBody>
                  <a:tcPr/>
                </a:tc>
                <a:extLst>
                  <a:ext uri="{0D108BD9-81ED-4DB2-BD59-A6C34878D82A}">
                    <a16:rowId xmlns:a16="http://schemas.microsoft.com/office/drawing/2014/main" val="2973590706"/>
                  </a:ext>
                </a:extLst>
              </a:tr>
              <a:tr h="893002">
                <a:tc>
                  <a:txBody>
                    <a:bodyPr/>
                    <a:lstStyle/>
                    <a:p>
                      <a:pPr marL="0" indent="0" algn="l" defTabSz="1219170" rtl="0" eaLnBrk="1" latinLnBrk="0" hangingPunct="1">
                        <a:buFontTx/>
                        <a:buNone/>
                        <a:tabLst>
                          <a:tab pos="0" algn="l"/>
                        </a:tabLst>
                      </a:pPr>
                      <a:r>
                        <a:rPr lang="fr-FR" sz="1100" kern="1200" dirty="0">
                          <a:solidFill>
                            <a:schemeClr val="dk1"/>
                          </a:solidFill>
                          <a:latin typeface="+mn-lt"/>
                          <a:ea typeface="+mn-ea"/>
                          <a:cs typeface="+mn-cs"/>
                        </a:rPr>
                        <a:t>« Technologies innovantes des univers virtuels immersifs »</a:t>
                      </a:r>
                    </a:p>
                    <a:p>
                      <a:pPr marL="0" indent="0" algn="l" defTabSz="1219170" rtl="0" eaLnBrk="1" latinLnBrk="0" hangingPunct="1">
                        <a:buFontTx/>
                        <a:buNone/>
                        <a:tabLst>
                          <a:tab pos="0" algn="l"/>
                        </a:tabLst>
                      </a:pPr>
                      <a:r>
                        <a:rPr lang="fr-FR" sz="900" b="0" i="1" kern="1200" baseline="0" dirty="0">
                          <a:solidFill>
                            <a:schemeClr val="dk1"/>
                          </a:solidFill>
                          <a:latin typeface="+mn-lt"/>
                          <a:ea typeface="+mn-ea"/>
                          <a:cs typeface="+mn-cs"/>
                        </a:rPr>
                        <a:t>Sous réserve de publication au Journal Officiel </a:t>
                      </a:r>
                    </a:p>
                  </a:txBody>
                  <a:tcPr/>
                </a:tc>
                <a:tc>
                  <a:txBody>
                    <a:bodyPr/>
                    <a:lstStyle/>
                    <a:p>
                      <a:pPr marL="0" indent="0" algn="l" defTabSz="1219170" rtl="0" eaLnBrk="1" latinLnBrk="0" hangingPunct="1">
                        <a:buFontTx/>
                        <a:buNone/>
                        <a:tabLst>
                          <a:tab pos="0" algn="l"/>
                        </a:tabLst>
                      </a:pPr>
                      <a:r>
                        <a:rPr lang="fr-FR" sz="1100" kern="1200" dirty="0">
                          <a:solidFill>
                            <a:schemeClr val="dk1"/>
                          </a:solidFill>
                          <a:latin typeface="+mn-lt"/>
                          <a:ea typeface="+mn-ea"/>
                          <a:cs typeface="+mn-cs"/>
                        </a:rPr>
                        <a:t>17/09/2024</a:t>
                      </a:r>
                    </a:p>
                    <a:p>
                      <a:pPr marL="0" indent="0" algn="l" defTabSz="1219170" rtl="0" eaLnBrk="1" latinLnBrk="0" hangingPunct="1">
                        <a:buFontTx/>
                        <a:buNone/>
                        <a:tabLst>
                          <a:tab pos="0" algn="l"/>
                        </a:tabLst>
                      </a:pPr>
                      <a:r>
                        <a:rPr lang="fr-FR" sz="1100" kern="1200" dirty="0">
                          <a:solidFill>
                            <a:schemeClr val="dk1"/>
                          </a:solidFill>
                          <a:latin typeface="+mn-lt"/>
                          <a:ea typeface="+mn-ea"/>
                          <a:cs typeface="+mn-cs"/>
                        </a:rPr>
                        <a:t>07/01/2025</a:t>
                      </a:r>
                    </a:p>
                  </a:txBody>
                  <a:tcPr/>
                </a:tc>
                <a:tc>
                  <a:txBody>
                    <a:bodyPr/>
                    <a:lstStyle/>
                    <a:p>
                      <a:pPr marL="0" algn="l" defTabSz="1219170" rtl="0" eaLnBrk="1" latinLnBrk="0" hangingPunct="1"/>
                      <a:r>
                        <a:rPr lang="fr-FR" sz="1100" kern="1200" dirty="0">
                          <a:solidFill>
                            <a:schemeClr val="dk1"/>
                          </a:solidFill>
                          <a:latin typeface="+mn-lt"/>
                          <a:ea typeface="+mn-ea"/>
                          <a:cs typeface="+mn-cs"/>
                        </a:rPr>
                        <a:t>22/05/2025</a:t>
                      </a:r>
                    </a:p>
                  </a:txBody>
                  <a:tcPr/>
                </a:tc>
                <a:tc>
                  <a:txBody>
                    <a:bodyPr/>
                    <a:lstStyle/>
                    <a:p>
                      <a:pPr marL="0" algn="l" defTabSz="1219170" rtl="0" eaLnBrk="1" latinLnBrk="0" hangingPunct="1"/>
                      <a:r>
                        <a:rPr lang="fr-FR" sz="1100" kern="1200" dirty="0">
                          <a:solidFill>
                            <a:schemeClr val="dk1"/>
                          </a:solidFill>
                          <a:latin typeface="+mn-lt"/>
                          <a:ea typeface="+mn-ea"/>
                          <a:cs typeface="+mn-cs"/>
                        </a:rPr>
                        <a:t>Soutenir le développement de briques technologiques souveraines transversales (hors applications majoritairement culturelles) telles que les équipements immersifs et leurs composants, les surcouches logicielles pour l’interopérabilité des outils de modélisation </a:t>
                      </a:r>
                    </a:p>
                    <a:p>
                      <a:pPr marL="0" algn="l" defTabSz="1219170" rtl="0" eaLnBrk="1" latinLnBrk="0" hangingPunct="1"/>
                      <a:r>
                        <a:rPr lang="fr-FR" sz="1100" kern="1200" dirty="0">
                          <a:solidFill>
                            <a:schemeClr val="dk1"/>
                          </a:solidFill>
                          <a:latin typeface="+mn-lt"/>
                          <a:ea typeface="+mn-ea"/>
                          <a:cs typeface="+mn-cs"/>
                        </a:rPr>
                        <a:t>ou encore les logiciels d’édition de contenus immersifs.</a:t>
                      </a:r>
                    </a:p>
                  </a:txBody>
                  <a:tcPr/>
                </a:tc>
                <a:tc>
                  <a:txBody>
                    <a:bodyPr/>
                    <a:lstStyle/>
                    <a:p>
                      <a:pPr marL="0" algn="l" defTabSz="1219170" rtl="0" eaLnBrk="1" latinLnBrk="0" hangingPunct="1"/>
                      <a:r>
                        <a:rPr lang="fr-FR" sz="1100" kern="1200" dirty="0" err="1">
                          <a:solidFill>
                            <a:schemeClr val="dk1"/>
                          </a:solidFill>
                          <a:latin typeface="+mn-lt"/>
                          <a:ea typeface="+mn-ea"/>
                          <a:cs typeface="+mn-cs"/>
                        </a:rPr>
                        <a:t>Startup|PME|Grande</a:t>
                      </a:r>
                      <a:r>
                        <a:rPr lang="fr-FR" sz="1100" kern="1200" dirty="0">
                          <a:solidFill>
                            <a:schemeClr val="dk1"/>
                          </a:solidFill>
                          <a:latin typeface="+mn-lt"/>
                          <a:ea typeface="+mn-ea"/>
                          <a:cs typeface="+mn-cs"/>
                        </a:rPr>
                        <a:t> entreprise</a:t>
                      </a:r>
                    </a:p>
                    <a:p>
                      <a:pPr marL="0" algn="l" defTabSz="1219170" rtl="0" eaLnBrk="1" latinLnBrk="0" hangingPunct="1"/>
                      <a:endParaRPr lang="fr-FR" sz="1100" kern="1200" dirty="0">
                        <a:solidFill>
                          <a:schemeClr val="dk1"/>
                        </a:solidFill>
                        <a:latin typeface="+mn-lt"/>
                        <a:ea typeface="+mn-ea"/>
                        <a:cs typeface="+mn-cs"/>
                      </a:endParaRPr>
                    </a:p>
                    <a:p>
                      <a:pPr marL="0" algn="l" defTabSz="1219170" rtl="0" eaLnBrk="1" latinLnBrk="0" hangingPunct="1"/>
                      <a:r>
                        <a:rPr lang="fr-FR" sz="1100" kern="1200" dirty="0" err="1">
                          <a:solidFill>
                            <a:schemeClr val="dk1"/>
                          </a:solidFill>
                          <a:latin typeface="+mn-lt"/>
                          <a:ea typeface="+mn-ea"/>
                          <a:cs typeface="+mn-cs"/>
                        </a:rPr>
                        <a:t>Individuel|Consortium</a:t>
                      </a:r>
                      <a:endParaRPr lang="fr-FR" sz="1100" kern="1200" dirty="0">
                        <a:solidFill>
                          <a:schemeClr val="dk1"/>
                        </a:solidFill>
                        <a:latin typeface="+mn-lt"/>
                        <a:ea typeface="+mn-ea"/>
                        <a:cs typeface="+mn-cs"/>
                      </a:endParaRPr>
                    </a:p>
                  </a:txBody>
                  <a:tcPr/>
                </a:tc>
                <a:tc>
                  <a:txBody>
                    <a:bodyPr/>
                    <a:lstStyle/>
                    <a:p>
                      <a:pPr marL="0" algn="l" defTabSz="1219170" rtl="0" eaLnBrk="1" latinLnBrk="0" hangingPunct="1"/>
                      <a:r>
                        <a:rPr lang="fr-FR" sz="1100" kern="1200" dirty="0">
                          <a:solidFill>
                            <a:schemeClr val="dk1"/>
                          </a:solidFill>
                          <a:latin typeface="+mn-lt"/>
                          <a:ea typeface="+mn-ea"/>
                          <a:cs typeface="+mn-cs"/>
                        </a:rPr>
                        <a:t>Bpifrance</a:t>
                      </a:r>
                    </a:p>
                    <a:p>
                      <a:pPr marL="0" algn="l" defTabSz="1219170" rtl="0" eaLnBrk="1" latinLnBrk="0" hangingPunct="1"/>
                      <a:r>
                        <a:rPr lang="fr-FR" sz="800" dirty="0">
                          <a:hlinkClick r:id="rId5"/>
                        </a:rPr>
                        <a:t>Appel à projets : « Technologies innovantes des univers virtuels immersifs » | Bpifrance</a:t>
                      </a:r>
                      <a:endParaRPr lang="fr-FR" sz="800" kern="1200" baseline="0" dirty="0">
                        <a:solidFill>
                          <a:schemeClr val="dk1"/>
                        </a:solidFill>
                        <a:latin typeface="+mn-lt"/>
                        <a:ea typeface="+mn-ea"/>
                        <a:cs typeface="+mn-cs"/>
                      </a:endParaRPr>
                    </a:p>
                  </a:txBody>
                  <a:tcPr/>
                </a:tc>
                <a:extLst>
                  <a:ext uri="{0D108BD9-81ED-4DB2-BD59-A6C34878D82A}">
                    <a16:rowId xmlns:a16="http://schemas.microsoft.com/office/drawing/2014/main" val="559598559"/>
                  </a:ext>
                </a:extLst>
              </a:tr>
            </a:tbl>
          </a:graphicData>
        </a:graphic>
      </p:graphicFrame>
    </p:spTree>
    <p:extLst>
      <p:ext uri="{BB962C8B-B14F-4D97-AF65-F5344CB8AC3E}">
        <p14:creationId xmlns:p14="http://schemas.microsoft.com/office/powerpoint/2010/main" val="701298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733122C9-A0B9-462F-8757-0847AD287B63}" type="slidenum">
              <a:rPr lang="fr-FR" smtClean="0"/>
              <a:pPr/>
              <a:t>9</a:t>
            </a:fld>
            <a:endParaRPr lang="fr-FR" dirty="0"/>
          </a:p>
        </p:txBody>
      </p:sp>
      <p:sp>
        <p:nvSpPr>
          <p:cNvPr id="5" name="Espace réservé du pied de page 4"/>
          <p:cNvSpPr>
            <a:spLocks noGrp="1"/>
          </p:cNvSpPr>
          <p:nvPr>
            <p:ph type="ftr" sz="quarter" idx="3"/>
          </p:nvPr>
        </p:nvSpPr>
        <p:spPr/>
        <p:txBody>
          <a:bodyPr/>
          <a:lstStyle/>
          <a:p>
            <a:r>
              <a:rPr lang="fr-FR"/>
              <a:t>Secrétariat général pour l’investissement </a:t>
            </a:r>
            <a:endParaRPr lang="fr-FR" dirty="0"/>
          </a:p>
        </p:txBody>
      </p:sp>
      <p:sp>
        <p:nvSpPr>
          <p:cNvPr id="8" name="Titre 3"/>
          <p:cNvSpPr txBox="1">
            <a:spLocks/>
          </p:cNvSpPr>
          <p:nvPr/>
        </p:nvSpPr>
        <p:spPr>
          <a:xfrm>
            <a:off x="431799" y="894210"/>
            <a:ext cx="11233151" cy="458994"/>
          </a:xfrm>
          <a:prstGeom prst="rect">
            <a:avLst/>
          </a:prstGeom>
          <a:solidFill>
            <a:srgbClr val="00008A"/>
          </a:solidFill>
        </p:spPr>
        <p:txBody>
          <a:bodyPr vert="horz" lIns="91440" tIns="45720" rIns="91440" bIns="45720" rtlCol="0" anchor="ctr">
            <a:normAutofit/>
          </a:bodyPr>
          <a:lstStyle>
            <a:lvl1pPr marL="19050" indent="0" algn="l" defTabSz="1219170" rtl="0" eaLnBrk="1" latinLnBrk="0" hangingPunct="1">
              <a:lnSpc>
                <a:spcPct val="90000"/>
              </a:lnSpc>
              <a:spcBef>
                <a:spcPct val="0"/>
              </a:spcBef>
              <a:buNone/>
              <a:tabLst/>
              <a:defRPr sz="3333" b="1" kern="1200">
                <a:solidFill>
                  <a:schemeClr val="bg1"/>
                </a:solidFill>
                <a:latin typeface="Marianne" panose="02000000000000000000" pitchFamily="2" charset="0"/>
                <a:ea typeface="+mj-ea"/>
                <a:cs typeface="+mj-cs"/>
              </a:defRPr>
            </a:lvl1pPr>
          </a:lstStyle>
          <a:p>
            <a:r>
              <a:rPr lang="fr-FR" sz="2000" dirty="0"/>
              <a:t>Technologies</a:t>
            </a:r>
          </a:p>
        </p:txBody>
      </p:sp>
      <p:graphicFrame>
        <p:nvGraphicFramePr>
          <p:cNvPr id="9" name="Tableau 8"/>
          <p:cNvGraphicFramePr>
            <a:graphicFrameLocks noGrp="1"/>
          </p:cNvGraphicFramePr>
          <p:nvPr>
            <p:extLst>
              <p:ext uri="{D42A27DB-BD31-4B8C-83A1-F6EECF244321}">
                <p14:modId xmlns:p14="http://schemas.microsoft.com/office/powerpoint/2010/main" val="1714998511"/>
              </p:ext>
            </p:extLst>
          </p:nvPr>
        </p:nvGraphicFramePr>
        <p:xfrm>
          <a:off x="431799" y="1646500"/>
          <a:ext cx="11233151" cy="4626145"/>
        </p:xfrm>
        <a:graphic>
          <a:graphicData uri="http://schemas.openxmlformats.org/drawingml/2006/table">
            <a:tbl>
              <a:tblPr firstRow="1" bandRow="1">
                <a:tableStyleId>{21E4AEA4-8DFA-4A89-87EB-49C32662AFE0}</a:tableStyleId>
              </a:tblPr>
              <a:tblGrid>
                <a:gridCol w="1310336">
                  <a:extLst>
                    <a:ext uri="{9D8B030D-6E8A-4147-A177-3AD203B41FA5}">
                      <a16:colId xmlns:a16="http://schemas.microsoft.com/office/drawing/2014/main" val="166867515"/>
                    </a:ext>
                  </a:extLst>
                </a:gridCol>
                <a:gridCol w="1035571">
                  <a:extLst>
                    <a:ext uri="{9D8B030D-6E8A-4147-A177-3AD203B41FA5}">
                      <a16:colId xmlns:a16="http://schemas.microsoft.com/office/drawing/2014/main" val="126105816"/>
                    </a:ext>
                  </a:extLst>
                </a:gridCol>
                <a:gridCol w="1006894">
                  <a:extLst>
                    <a:ext uri="{9D8B030D-6E8A-4147-A177-3AD203B41FA5}">
                      <a16:colId xmlns:a16="http://schemas.microsoft.com/office/drawing/2014/main" val="1890357194"/>
                    </a:ext>
                  </a:extLst>
                </a:gridCol>
                <a:gridCol w="5342147">
                  <a:extLst>
                    <a:ext uri="{9D8B030D-6E8A-4147-A177-3AD203B41FA5}">
                      <a16:colId xmlns:a16="http://schemas.microsoft.com/office/drawing/2014/main" val="3113148329"/>
                    </a:ext>
                  </a:extLst>
                </a:gridCol>
                <a:gridCol w="1466491">
                  <a:extLst>
                    <a:ext uri="{9D8B030D-6E8A-4147-A177-3AD203B41FA5}">
                      <a16:colId xmlns:a16="http://schemas.microsoft.com/office/drawing/2014/main" val="3378506407"/>
                    </a:ext>
                  </a:extLst>
                </a:gridCol>
                <a:gridCol w="1071712">
                  <a:extLst>
                    <a:ext uri="{9D8B030D-6E8A-4147-A177-3AD203B41FA5}">
                      <a16:colId xmlns:a16="http://schemas.microsoft.com/office/drawing/2014/main" val="2672660436"/>
                    </a:ext>
                  </a:extLst>
                </a:gridCol>
              </a:tblGrid>
              <a:tr h="302616">
                <a:tc>
                  <a:txBody>
                    <a:bodyPr/>
                    <a:lstStyle/>
                    <a:p>
                      <a:r>
                        <a:rPr lang="fr-FR" sz="1200" dirty="0"/>
                        <a:t>AAP</a:t>
                      </a:r>
                    </a:p>
                  </a:txBody>
                  <a:tcPr/>
                </a:tc>
                <a:tc>
                  <a:txBody>
                    <a:bodyPr/>
                    <a:lstStyle/>
                    <a:p>
                      <a:r>
                        <a:rPr lang="fr-FR" sz="1200" dirty="0"/>
                        <a:t>Relève</a:t>
                      </a:r>
                    </a:p>
                  </a:txBody>
                  <a:tcPr/>
                </a:tc>
                <a:tc>
                  <a:txBody>
                    <a:bodyPr/>
                    <a:lstStyle/>
                    <a:p>
                      <a:r>
                        <a:rPr lang="fr-FR" sz="1200" dirty="0"/>
                        <a:t>Clôture</a:t>
                      </a:r>
                    </a:p>
                  </a:txBody>
                  <a:tcPr/>
                </a:tc>
                <a:tc>
                  <a:txBody>
                    <a:bodyPr/>
                    <a:lstStyle/>
                    <a:p>
                      <a:r>
                        <a:rPr lang="fr-FR" sz="1200" dirty="0"/>
                        <a:t>Description</a:t>
                      </a:r>
                    </a:p>
                  </a:txBody>
                  <a:tcPr/>
                </a:tc>
                <a:tc>
                  <a:txBody>
                    <a:bodyPr/>
                    <a:lstStyle/>
                    <a:p>
                      <a:r>
                        <a:rPr lang="fr-FR" sz="1200" dirty="0"/>
                        <a:t>Bénéficiaires</a:t>
                      </a:r>
                    </a:p>
                  </a:txBody>
                  <a:tcPr/>
                </a:tc>
                <a:tc>
                  <a:txBody>
                    <a:bodyPr/>
                    <a:lstStyle/>
                    <a:p>
                      <a:r>
                        <a:rPr lang="fr-FR" sz="1200" dirty="0"/>
                        <a:t>Opérateurs</a:t>
                      </a:r>
                    </a:p>
                  </a:txBody>
                  <a:tcPr/>
                </a:tc>
                <a:extLst>
                  <a:ext uri="{0D108BD9-81ED-4DB2-BD59-A6C34878D82A}">
                    <a16:rowId xmlns:a16="http://schemas.microsoft.com/office/drawing/2014/main" val="2855643139"/>
                  </a:ext>
                </a:extLst>
              </a:tr>
              <a:tr h="1580329">
                <a:tc>
                  <a:txBody>
                    <a:bodyPr/>
                    <a:lstStyle/>
                    <a:p>
                      <a:pPr marL="0" algn="l" defTabSz="1219170" rtl="0" eaLnBrk="1" latinLnBrk="0" hangingPunct="1"/>
                      <a:r>
                        <a:rPr lang="fr-FR" sz="1100" kern="1200" dirty="0">
                          <a:solidFill>
                            <a:schemeClr val="dk1"/>
                          </a:solidFill>
                          <a:latin typeface="+mn-lt"/>
                          <a:ea typeface="+mn-ea"/>
                          <a:cs typeface="+mn-cs"/>
                        </a:rPr>
                        <a:t>Défi « Transfert robotique »</a:t>
                      </a:r>
                    </a:p>
                  </a:txBody>
                  <a:tcPr anchor="ctr"/>
                </a:tc>
                <a:tc>
                  <a:txBody>
                    <a:bodyPr/>
                    <a:lstStyle/>
                    <a:p>
                      <a:pPr marL="0" algn="l" defTabSz="1219170" rtl="0" eaLnBrk="1" latinLnBrk="0" hangingPunct="1"/>
                      <a:endParaRPr lang="fr-FR" sz="1100" kern="1200" dirty="0">
                        <a:solidFill>
                          <a:schemeClr val="dk1"/>
                        </a:solidFill>
                        <a:latin typeface="+mn-lt"/>
                        <a:ea typeface="+mn-ea"/>
                        <a:cs typeface="+mn-cs"/>
                      </a:endParaRPr>
                    </a:p>
                  </a:txBody>
                  <a:tcPr anchor="ctr"/>
                </a:tc>
                <a:tc>
                  <a:txBody>
                    <a:bodyPr/>
                    <a:lstStyle/>
                    <a:p>
                      <a:pPr marL="0" algn="l" defTabSz="1219170" rtl="0" eaLnBrk="1" latinLnBrk="0" hangingPunct="1"/>
                      <a:r>
                        <a:rPr lang="fr-FR" sz="1100" kern="1200" dirty="0">
                          <a:solidFill>
                            <a:schemeClr val="dk1"/>
                          </a:solidFill>
                          <a:latin typeface="+mn-lt"/>
                          <a:ea typeface="+mn-ea"/>
                          <a:cs typeface="+mn-cs"/>
                        </a:rPr>
                        <a:t>15/05/2024</a:t>
                      </a:r>
                    </a:p>
                  </a:txBody>
                  <a:tcPr anchor="ctr"/>
                </a:tc>
                <a:tc>
                  <a:txBody>
                    <a:bodyPr/>
                    <a:lstStyle/>
                    <a:p>
                      <a:pPr marL="0" algn="l" defTabSz="1219170" rtl="0" eaLnBrk="1" latinLnBrk="0" hangingPunct="1"/>
                      <a:r>
                        <a:rPr lang="fr-FR" sz="1100" kern="1200" dirty="0">
                          <a:solidFill>
                            <a:schemeClr val="dk1"/>
                          </a:solidFill>
                          <a:latin typeface="+mn-lt"/>
                          <a:ea typeface="+mn-ea"/>
                          <a:cs typeface="+mn-cs"/>
                        </a:rPr>
                        <a:t>Faciliter la valorisation des résultats déjà acquis, issus des recherches amont et exploratoires ou d’acteurs émergents, afin de supporter le développement et l’intégration de solutions robotiques pour des filières à fort enjeux, dont l’industrie du futur. </a:t>
                      </a:r>
                    </a:p>
                    <a:p>
                      <a:pPr marL="0" algn="l" defTabSz="1219170" rtl="0" eaLnBrk="1" latinLnBrk="0" hangingPunct="1"/>
                      <a:r>
                        <a:rPr lang="fr-FR" sz="1100" kern="1200" dirty="0">
                          <a:solidFill>
                            <a:schemeClr val="dk1"/>
                          </a:solidFill>
                          <a:latin typeface="+mn-lt"/>
                          <a:ea typeface="+mn-ea"/>
                          <a:cs typeface="+mn-cs"/>
                        </a:rPr>
                        <a:t>Ce défi permettra de disposer d’éléments objectifs pour mieux répondre à la question : « Pour concevoir et mettre en œuvre une solution robotique, parmi les briques technologiques potentiellement disponibles, quelles sont les mieux adaptées aux contraintes opérationnelles ? »</a:t>
                      </a:r>
                    </a:p>
                  </a:txBody>
                  <a:tcPr anchor="ctr"/>
                </a:tc>
                <a:tc>
                  <a:txBody>
                    <a:bodyPr/>
                    <a:lstStyle/>
                    <a:p>
                      <a:pPr marL="0" algn="l" defTabSz="1219170" rtl="0" eaLnBrk="1" latinLnBrk="0" hangingPunct="1"/>
                      <a:r>
                        <a:rPr lang="fr-FR" sz="1100" kern="1200" dirty="0" err="1">
                          <a:solidFill>
                            <a:schemeClr val="dk1"/>
                          </a:solidFill>
                          <a:latin typeface="+mn-lt"/>
                          <a:ea typeface="+mn-ea"/>
                          <a:cs typeface="+mn-cs"/>
                        </a:rPr>
                        <a:t>Startup|PME</a:t>
                      </a:r>
                      <a:endParaRPr lang="fr-FR" sz="1100" kern="1200" dirty="0">
                        <a:solidFill>
                          <a:schemeClr val="dk1"/>
                        </a:solidFill>
                        <a:latin typeface="+mn-lt"/>
                        <a:ea typeface="+mn-ea"/>
                        <a:cs typeface="+mn-cs"/>
                      </a:endParaRPr>
                    </a:p>
                    <a:p>
                      <a:pPr marL="0" algn="l" defTabSz="1219170" rtl="0" eaLnBrk="1" latinLnBrk="0" hangingPunct="1"/>
                      <a:r>
                        <a:rPr lang="fr-FR" sz="1100" kern="1200" dirty="0">
                          <a:solidFill>
                            <a:schemeClr val="dk1"/>
                          </a:solidFill>
                          <a:latin typeface="+mn-lt"/>
                          <a:ea typeface="+mn-ea"/>
                          <a:cs typeface="+mn-cs"/>
                        </a:rPr>
                        <a:t>|Grande entreprise</a:t>
                      </a:r>
                    </a:p>
                    <a:p>
                      <a:pPr marL="0" algn="l" defTabSz="1219170" rtl="0" eaLnBrk="1" latinLnBrk="0" hangingPunct="1"/>
                      <a:endParaRPr lang="fr-FR" sz="1100" kern="1200" dirty="0">
                        <a:solidFill>
                          <a:schemeClr val="dk1"/>
                        </a:solidFill>
                        <a:latin typeface="+mn-lt"/>
                        <a:ea typeface="+mn-ea"/>
                        <a:cs typeface="+mn-cs"/>
                      </a:endParaRPr>
                    </a:p>
                    <a:p>
                      <a:pPr marL="0" algn="l" defTabSz="1219170" rtl="0" eaLnBrk="1" latinLnBrk="0" hangingPunct="1"/>
                      <a:r>
                        <a:rPr lang="fr-FR" sz="1100" kern="1200" dirty="0">
                          <a:solidFill>
                            <a:schemeClr val="dk1"/>
                          </a:solidFill>
                          <a:latin typeface="+mn-lt"/>
                          <a:ea typeface="+mn-ea"/>
                          <a:cs typeface="+mn-cs"/>
                        </a:rPr>
                        <a:t>Individuel</a:t>
                      </a:r>
                    </a:p>
                    <a:p>
                      <a:pPr marL="0" algn="l" defTabSz="1219170" rtl="0" eaLnBrk="1" latinLnBrk="0" hangingPunct="1"/>
                      <a:r>
                        <a:rPr lang="fr-FR" sz="1100" kern="1200" dirty="0">
                          <a:solidFill>
                            <a:schemeClr val="dk1"/>
                          </a:solidFill>
                          <a:latin typeface="+mn-lt"/>
                          <a:ea typeface="+mn-ea"/>
                          <a:cs typeface="+mn-cs"/>
                        </a:rPr>
                        <a:t>Consortium</a:t>
                      </a:r>
                    </a:p>
                    <a:p>
                      <a:pPr marL="0" algn="l" defTabSz="1219170" rtl="0" eaLnBrk="1" latinLnBrk="0" hangingPunct="1"/>
                      <a:endParaRPr lang="fr-FR" sz="1100" kern="1200" dirty="0">
                        <a:solidFill>
                          <a:schemeClr val="dk1"/>
                        </a:solidFill>
                        <a:latin typeface="+mn-lt"/>
                        <a:ea typeface="+mn-ea"/>
                        <a:cs typeface="+mn-cs"/>
                      </a:endParaRPr>
                    </a:p>
                  </a:txBody>
                  <a:tcPr anchor="ctr"/>
                </a:tc>
                <a:tc>
                  <a:txBody>
                    <a:bodyPr/>
                    <a:lstStyle/>
                    <a:p>
                      <a:pPr marL="0" algn="l" defTabSz="1219170" rtl="0" eaLnBrk="1" latinLnBrk="0" hangingPunct="1"/>
                      <a:r>
                        <a:rPr lang="fr-FR" sz="1100" kern="1200" dirty="0">
                          <a:solidFill>
                            <a:schemeClr val="dk1"/>
                          </a:solidFill>
                          <a:latin typeface="+mn-lt"/>
                          <a:ea typeface="+mn-ea"/>
                          <a:cs typeface="+mn-cs"/>
                        </a:rPr>
                        <a:t>ANR et Bpifrance</a:t>
                      </a:r>
                    </a:p>
                    <a:p>
                      <a:pPr marL="0" algn="l" defTabSz="1219170" rtl="0" eaLnBrk="1" latinLnBrk="0" hangingPunct="1"/>
                      <a:r>
                        <a:rPr lang="fr-FR" sz="900" dirty="0">
                          <a:hlinkClick r:id="rId2"/>
                        </a:rPr>
                        <a:t>Défi "Transfert robotique" - Appel à projets - 2023 | ANR</a:t>
                      </a:r>
                      <a:endParaRPr lang="fr-FR" sz="900" kern="1200" baseline="0" dirty="0">
                        <a:solidFill>
                          <a:schemeClr val="dk1"/>
                        </a:solidFill>
                        <a:latin typeface="+mn-lt"/>
                        <a:ea typeface="+mn-ea"/>
                        <a:cs typeface="+mn-cs"/>
                      </a:endParaRPr>
                    </a:p>
                  </a:txBody>
                  <a:tcPr anchor="ctr"/>
                </a:tc>
                <a:extLst>
                  <a:ext uri="{0D108BD9-81ED-4DB2-BD59-A6C34878D82A}">
                    <a16:rowId xmlns:a16="http://schemas.microsoft.com/office/drawing/2014/main" val="2439569080"/>
                  </a:ext>
                </a:extLst>
              </a:tr>
              <a:tr h="1210465">
                <a:tc>
                  <a:txBody>
                    <a:bodyPr/>
                    <a:lstStyle/>
                    <a:p>
                      <a:pPr marL="0" algn="l" defTabSz="1219170" rtl="0" eaLnBrk="1" latinLnBrk="0" hangingPunct="1"/>
                      <a:r>
                        <a:rPr lang="fr-FR" sz="1100" kern="1200" dirty="0">
                          <a:solidFill>
                            <a:schemeClr val="dk1"/>
                          </a:solidFill>
                          <a:latin typeface="+mn-lt"/>
                          <a:ea typeface="+mn-ea"/>
                          <a:cs typeface="+mn-cs"/>
                        </a:rPr>
                        <a:t>« Renforcement de l’offre de services cloud »</a:t>
                      </a:r>
                    </a:p>
                  </a:txBody>
                  <a:tcPr anchor="ctr"/>
                </a:tc>
                <a:tc>
                  <a:txBody>
                    <a:bodyPr/>
                    <a:lstStyle/>
                    <a:p>
                      <a:pPr marL="0" algn="l" defTabSz="1219170" rtl="0" eaLnBrk="1" latinLnBrk="0" hangingPunct="1"/>
                      <a:r>
                        <a:rPr lang="fr-FR" sz="1100" kern="1200" dirty="0">
                          <a:solidFill>
                            <a:schemeClr val="dk1"/>
                          </a:solidFill>
                          <a:latin typeface="+mn-lt"/>
                          <a:ea typeface="+mn-ea"/>
                          <a:cs typeface="+mn-cs"/>
                        </a:rPr>
                        <a:t>25/06/2024</a:t>
                      </a:r>
                    </a:p>
                  </a:txBody>
                  <a:tcPr anchor="ctr"/>
                </a:tc>
                <a:tc>
                  <a:txBody>
                    <a:bodyPr/>
                    <a:lstStyle/>
                    <a:p>
                      <a:pPr marL="0" algn="l" defTabSz="1219170" rtl="0" eaLnBrk="1" latinLnBrk="0" hangingPunct="1"/>
                      <a:r>
                        <a:rPr lang="fr-FR" sz="1100" kern="1200" dirty="0">
                          <a:solidFill>
                            <a:schemeClr val="dk1"/>
                          </a:solidFill>
                          <a:latin typeface="+mn-lt"/>
                          <a:ea typeface="+mn-ea"/>
                          <a:cs typeface="+mn-cs"/>
                        </a:rPr>
                        <a:t>02/10/2024</a:t>
                      </a:r>
                    </a:p>
                  </a:txBody>
                  <a:tcPr anchor="ctr"/>
                </a:tc>
                <a:tc>
                  <a:txBody>
                    <a:bodyPr/>
                    <a:lstStyle/>
                    <a:p>
                      <a:pPr marL="0" algn="l" defTabSz="1219170" rtl="0" eaLnBrk="1" latinLnBrk="0" hangingPunct="1"/>
                      <a:r>
                        <a:rPr lang="fr-FR" sz="1100" kern="1200" dirty="0">
                          <a:solidFill>
                            <a:schemeClr val="dk1"/>
                          </a:solidFill>
                          <a:latin typeface="+mn-lt"/>
                          <a:ea typeface="+mn-ea"/>
                          <a:cs typeface="+mn-cs"/>
                        </a:rPr>
                        <a:t>Structurer les acteurs de nouvelles chaines de valeur d’équipements robotiques ou industriels stratégiques, de l’émergence au Leadership technologique et industriel, sur des marchés émergents ou en renfort de notre souveraineté sur les grands marchés de la transition énergétique et écologique.</a:t>
                      </a:r>
                    </a:p>
                    <a:p>
                      <a:pPr marL="0" algn="l" defTabSz="1219170" rtl="0" eaLnBrk="1" latinLnBrk="0" hangingPunct="1"/>
                      <a:endParaRPr lang="fr-FR" sz="1100" kern="1200" dirty="0">
                        <a:solidFill>
                          <a:schemeClr val="dk1"/>
                        </a:solidFill>
                        <a:latin typeface="+mn-lt"/>
                        <a:ea typeface="+mn-ea"/>
                        <a:cs typeface="+mn-cs"/>
                      </a:endParaRPr>
                    </a:p>
                  </a:txBody>
                  <a:tcPr anchor="ctr"/>
                </a:tc>
                <a:tc>
                  <a:txBody>
                    <a:bodyPr/>
                    <a:lstStyle/>
                    <a:p>
                      <a:pPr marL="0" algn="l" defTabSz="1219170" rtl="0" eaLnBrk="1" latinLnBrk="0" hangingPunct="1"/>
                      <a:r>
                        <a:rPr lang="fr-FR" sz="1100" kern="1200" dirty="0" err="1">
                          <a:solidFill>
                            <a:schemeClr val="dk1"/>
                          </a:solidFill>
                          <a:latin typeface="+mn-lt"/>
                          <a:ea typeface="+mn-ea"/>
                          <a:cs typeface="+mn-cs"/>
                        </a:rPr>
                        <a:t>Startup|PME</a:t>
                      </a:r>
                      <a:endParaRPr lang="fr-FR" sz="1100" kern="1200" dirty="0">
                        <a:solidFill>
                          <a:schemeClr val="dk1"/>
                        </a:solidFill>
                        <a:latin typeface="+mn-lt"/>
                        <a:ea typeface="+mn-ea"/>
                        <a:cs typeface="+mn-cs"/>
                      </a:endParaRPr>
                    </a:p>
                    <a:p>
                      <a:pPr marL="0" algn="l" defTabSz="1219170" rtl="0" eaLnBrk="1" latinLnBrk="0" hangingPunct="1"/>
                      <a:r>
                        <a:rPr lang="fr-FR" sz="1100" kern="1200" dirty="0">
                          <a:solidFill>
                            <a:schemeClr val="dk1"/>
                          </a:solidFill>
                          <a:latin typeface="+mn-lt"/>
                          <a:ea typeface="+mn-ea"/>
                          <a:cs typeface="+mn-cs"/>
                        </a:rPr>
                        <a:t>|Grande entreprise</a:t>
                      </a:r>
                    </a:p>
                    <a:p>
                      <a:pPr marL="0" algn="l" defTabSz="1219170" rtl="0" eaLnBrk="1" latinLnBrk="0" hangingPunct="1"/>
                      <a:r>
                        <a:rPr lang="fr-FR" sz="1100" kern="1200" dirty="0">
                          <a:solidFill>
                            <a:schemeClr val="dk1"/>
                          </a:solidFill>
                          <a:latin typeface="+mn-lt"/>
                          <a:ea typeface="+mn-ea"/>
                          <a:cs typeface="+mn-cs"/>
                        </a:rPr>
                        <a:t>Individuel</a:t>
                      </a:r>
                    </a:p>
                    <a:p>
                      <a:pPr marL="0" algn="l" defTabSz="1219170" rtl="0" eaLnBrk="1" latinLnBrk="0" hangingPunct="1"/>
                      <a:r>
                        <a:rPr lang="fr-FR" sz="1100" kern="1200" dirty="0">
                          <a:solidFill>
                            <a:schemeClr val="dk1"/>
                          </a:solidFill>
                          <a:latin typeface="+mn-lt"/>
                          <a:ea typeface="+mn-ea"/>
                          <a:cs typeface="+mn-cs"/>
                        </a:rPr>
                        <a:t>|Consortium</a:t>
                      </a:r>
                    </a:p>
                  </a:txBody>
                  <a:tcPr anchor="ctr"/>
                </a:tc>
                <a:tc>
                  <a:txBody>
                    <a:bodyPr/>
                    <a:lstStyle/>
                    <a:p>
                      <a:pPr marL="0" algn="l" defTabSz="1219170" rtl="0" eaLnBrk="1" latinLnBrk="0" hangingPunct="1"/>
                      <a:r>
                        <a:rPr lang="fr-FR" sz="1100" kern="1200" dirty="0">
                          <a:solidFill>
                            <a:schemeClr val="dk1"/>
                          </a:solidFill>
                          <a:latin typeface="+mn-lt"/>
                          <a:ea typeface="+mn-ea"/>
                          <a:cs typeface="+mn-cs"/>
                        </a:rPr>
                        <a:t>Bpifrance</a:t>
                      </a:r>
                    </a:p>
                    <a:p>
                      <a:pPr marL="0" algn="l" defTabSz="1219170" rtl="0" eaLnBrk="1" latinLnBrk="0" hangingPunct="1"/>
                      <a:r>
                        <a:rPr lang="fr-FR" sz="900" dirty="0">
                          <a:hlinkClick r:id="rId3"/>
                        </a:rPr>
                        <a:t>Appel à projets « Renforcement de l’offre de services cloud » | Bpifrance</a:t>
                      </a:r>
                      <a:endParaRPr lang="fr-FR" sz="900" kern="1200" baseline="0" dirty="0">
                        <a:solidFill>
                          <a:schemeClr val="dk1"/>
                        </a:solidFill>
                        <a:latin typeface="+mn-lt"/>
                        <a:ea typeface="+mn-ea"/>
                        <a:cs typeface="+mn-cs"/>
                      </a:endParaRPr>
                    </a:p>
                    <a:p>
                      <a:pPr marL="0" algn="l" defTabSz="1219170" rtl="0" eaLnBrk="1" latinLnBrk="0" hangingPunct="1"/>
                      <a:endParaRPr lang="fr-FR" sz="1100" kern="1200" dirty="0">
                        <a:solidFill>
                          <a:schemeClr val="dk1"/>
                        </a:solidFill>
                        <a:latin typeface="+mn-lt"/>
                        <a:ea typeface="+mn-ea"/>
                        <a:cs typeface="+mn-cs"/>
                      </a:endParaRPr>
                    </a:p>
                  </a:txBody>
                  <a:tcPr anchor="ctr"/>
                </a:tc>
                <a:extLst>
                  <a:ext uri="{0D108BD9-81ED-4DB2-BD59-A6C34878D82A}">
                    <a16:rowId xmlns:a16="http://schemas.microsoft.com/office/drawing/2014/main" val="3777227861"/>
                  </a:ext>
                </a:extLst>
              </a:tr>
              <a:tr h="1025533">
                <a:tc>
                  <a:txBody>
                    <a:bodyPr/>
                    <a:lstStyle/>
                    <a:p>
                      <a:pPr marL="0" algn="l" defTabSz="1219170" rtl="0" eaLnBrk="1" latinLnBrk="0" hangingPunct="1"/>
                      <a:r>
                        <a:rPr lang="fr-FR" sz="1100" kern="1200" dirty="0">
                          <a:solidFill>
                            <a:schemeClr val="dk1"/>
                          </a:solidFill>
                          <a:latin typeface="+mn-lt"/>
                          <a:ea typeface="+mn-ea"/>
                          <a:cs typeface="+mn-cs"/>
                        </a:rPr>
                        <a:t>« Accélération</a:t>
                      </a:r>
                      <a:r>
                        <a:rPr lang="fr-FR" sz="1100" kern="1200" baseline="0" dirty="0">
                          <a:solidFill>
                            <a:schemeClr val="dk1"/>
                          </a:solidFill>
                          <a:latin typeface="+mn-lt"/>
                          <a:ea typeface="+mn-ea"/>
                          <a:cs typeface="+mn-cs"/>
                        </a:rPr>
                        <a:t> des usages de l’IA générative dans l’économie »</a:t>
                      </a:r>
                      <a:endParaRPr lang="fr-FR" sz="1100" kern="1200" dirty="0">
                        <a:solidFill>
                          <a:schemeClr val="dk1"/>
                        </a:solidFill>
                        <a:latin typeface="+mn-lt"/>
                        <a:ea typeface="+mn-ea"/>
                        <a:cs typeface="+mn-cs"/>
                      </a:endParaRPr>
                    </a:p>
                  </a:txBody>
                  <a:tcPr anchor="ctr"/>
                </a:tc>
                <a:tc>
                  <a:txBody>
                    <a:bodyPr/>
                    <a:lstStyle/>
                    <a:p>
                      <a:pPr marL="0" algn="l" defTabSz="1219170" rtl="0" eaLnBrk="1" latinLnBrk="0" hangingPunct="1"/>
                      <a:endParaRPr lang="fr-FR" sz="1100" kern="1200" dirty="0">
                        <a:solidFill>
                          <a:schemeClr val="dk1"/>
                        </a:solidFill>
                        <a:latin typeface="+mn-lt"/>
                        <a:ea typeface="+mn-ea"/>
                        <a:cs typeface="+mn-cs"/>
                      </a:endParaRPr>
                    </a:p>
                  </a:txBody>
                  <a:tcPr anchor="ctr"/>
                </a:tc>
                <a:tc>
                  <a:txBody>
                    <a:bodyPr/>
                    <a:lstStyle/>
                    <a:p>
                      <a:pPr marL="0" algn="l" defTabSz="1219170" rtl="0" eaLnBrk="1" latinLnBrk="0" hangingPunct="1"/>
                      <a:r>
                        <a:rPr lang="fr-FR" sz="1100" kern="1200" dirty="0">
                          <a:solidFill>
                            <a:schemeClr val="dk1"/>
                          </a:solidFill>
                          <a:latin typeface="+mn-lt"/>
                          <a:ea typeface="+mn-ea"/>
                          <a:cs typeface="+mn-cs"/>
                        </a:rPr>
                        <a:t>02/07/2024</a:t>
                      </a:r>
                    </a:p>
                  </a:txBody>
                  <a:tcPr anchor="ctr"/>
                </a:tc>
                <a:tc>
                  <a:txBody>
                    <a:bodyPr/>
                    <a:lstStyle/>
                    <a:p>
                      <a:pPr marL="0" algn="l" defTabSz="1219170" rtl="0" eaLnBrk="1" latinLnBrk="0" hangingPunct="1"/>
                      <a:r>
                        <a:rPr lang="fr-FR" sz="1100" kern="1200" dirty="0">
                          <a:solidFill>
                            <a:schemeClr val="dk1"/>
                          </a:solidFill>
                          <a:latin typeface="+mn-lt"/>
                          <a:ea typeface="+mn-ea"/>
                          <a:cs typeface="+mn-cs"/>
                        </a:rPr>
                        <a:t>Encourager le développement et l’adoption d’outils basés sur l’IA générative</a:t>
                      </a:r>
                      <a:r>
                        <a:rPr lang="fr-FR" sz="1100" kern="1200" baseline="0" dirty="0">
                          <a:solidFill>
                            <a:schemeClr val="dk1"/>
                          </a:solidFill>
                          <a:latin typeface="+mn-lt"/>
                          <a:ea typeface="+mn-ea"/>
                          <a:cs typeface="+mn-cs"/>
                        </a:rPr>
                        <a:t> dans tous les secteurs de l’économie.</a:t>
                      </a:r>
                      <a:endParaRPr lang="fr-FR" sz="1100" kern="1200" dirty="0">
                        <a:solidFill>
                          <a:schemeClr val="dk1"/>
                        </a:solidFill>
                        <a:latin typeface="+mn-lt"/>
                        <a:ea typeface="+mn-ea"/>
                        <a:cs typeface="+mn-cs"/>
                      </a:endParaRPr>
                    </a:p>
                  </a:txBody>
                  <a:tcPr anchor="ctr"/>
                </a:tc>
                <a:tc>
                  <a:txBody>
                    <a:bodyPr/>
                    <a:lstStyle/>
                    <a:p>
                      <a:pPr marL="0" algn="l" defTabSz="1219170" rtl="0" eaLnBrk="1" latinLnBrk="0" hangingPunct="1"/>
                      <a:r>
                        <a:rPr lang="fr-FR" sz="1100" kern="1200" dirty="0" err="1">
                          <a:solidFill>
                            <a:schemeClr val="dk1"/>
                          </a:solidFill>
                          <a:latin typeface="+mn-lt"/>
                          <a:ea typeface="+mn-ea"/>
                          <a:cs typeface="+mn-cs"/>
                        </a:rPr>
                        <a:t>Startup|PME</a:t>
                      </a:r>
                      <a:endParaRPr lang="fr-FR" sz="1100" kern="1200" dirty="0">
                        <a:solidFill>
                          <a:schemeClr val="dk1"/>
                        </a:solidFill>
                        <a:latin typeface="+mn-lt"/>
                        <a:ea typeface="+mn-ea"/>
                        <a:cs typeface="+mn-cs"/>
                      </a:endParaRPr>
                    </a:p>
                    <a:p>
                      <a:pPr marL="0" algn="l" defTabSz="1219170" rtl="0" eaLnBrk="1" latinLnBrk="0" hangingPunct="1"/>
                      <a:r>
                        <a:rPr lang="fr-FR" sz="1100" kern="1200" dirty="0">
                          <a:solidFill>
                            <a:schemeClr val="dk1"/>
                          </a:solidFill>
                          <a:latin typeface="+mn-lt"/>
                          <a:ea typeface="+mn-ea"/>
                          <a:cs typeface="+mn-cs"/>
                        </a:rPr>
                        <a:t>|Grande entreprise</a:t>
                      </a:r>
                    </a:p>
                    <a:p>
                      <a:pPr marL="0" algn="l" defTabSz="1219170" rtl="0" eaLnBrk="1" latinLnBrk="0" hangingPunct="1"/>
                      <a:r>
                        <a:rPr lang="fr-FR" sz="1100" kern="1200" dirty="0">
                          <a:solidFill>
                            <a:schemeClr val="dk1"/>
                          </a:solidFill>
                          <a:latin typeface="+mn-lt"/>
                          <a:ea typeface="+mn-ea"/>
                          <a:cs typeface="+mn-cs"/>
                        </a:rPr>
                        <a:t>Individuel</a:t>
                      </a:r>
                    </a:p>
                    <a:p>
                      <a:pPr marL="0" algn="l" defTabSz="1219170" rtl="0" eaLnBrk="1" latinLnBrk="0" hangingPunct="1"/>
                      <a:r>
                        <a:rPr lang="fr-FR" sz="1100" kern="1200" dirty="0">
                          <a:solidFill>
                            <a:schemeClr val="dk1"/>
                          </a:solidFill>
                          <a:latin typeface="+mn-lt"/>
                          <a:ea typeface="+mn-ea"/>
                          <a:cs typeface="+mn-cs"/>
                        </a:rPr>
                        <a:t>|Consortium</a:t>
                      </a:r>
                    </a:p>
                  </a:txBody>
                  <a:tcPr anchor="ctr"/>
                </a:tc>
                <a:tc>
                  <a:txBody>
                    <a:bodyPr/>
                    <a:lstStyle/>
                    <a:p>
                      <a:pPr marL="0" algn="l" defTabSz="1219170" rtl="0" eaLnBrk="1" latinLnBrk="0" hangingPunct="1"/>
                      <a:r>
                        <a:rPr lang="fr-FR" sz="1100" kern="1200" dirty="0">
                          <a:solidFill>
                            <a:schemeClr val="dk1"/>
                          </a:solidFill>
                          <a:latin typeface="+mn-lt"/>
                          <a:ea typeface="+mn-ea"/>
                          <a:cs typeface="+mn-cs"/>
                        </a:rPr>
                        <a:t>Bpifrance</a:t>
                      </a:r>
                    </a:p>
                    <a:p>
                      <a:pPr marL="0" algn="l" defTabSz="1219170" rtl="0" eaLnBrk="1" latinLnBrk="0" hangingPunct="1"/>
                      <a:r>
                        <a:rPr lang="fr-FR" sz="900" dirty="0">
                          <a:hlinkClick r:id="rId4"/>
                        </a:rPr>
                        <a:t>Appel à projets « Accélérer l’usage de l’intelligence artificielle générative dans l’économie » | Bpifrance</a:t>
                      </a:r>
                      <a:endParaRPr lang="fr-FR" sz="900" dirty="0"/>
                    </a:p>
                    <a:p>
                      <a:pPr marL="0" algn="l" defTabSz="1219170" rtl="0" eaLnBrk="1" latinLnBrk="0" hangingPunct="1"/>
                      <a:endParaRPr lang="fr-FR" sz="900" kern="1200" baseline="0" dirty="0">
                        <a:solidFill>
                          <a:schemeClr val="dk1"/>
                        </a:solidFill>
                        <a:latin typeface="+mn-lt"/>
                        <a:ea typeface="+mn-ea"/>
                        <a:cs typeface="+mn-cs"/>
                      </a:endParaRPr>
                    </a:p>
                  </a:txBody>
                  <a:tcPr anchor="ctr"/>
                </a:tc>
                <a:extLst>
                  <a:ext uri="{0D108BD9-81ED-4DB2-BD59-A6C34878D82A}">
                    <a16:rowId xmlns:a16="http://schemas.microsoft.com/office/drawing/2014/main" val="3883932902"/>
                  </a:ext>
                </a:extLst>
              </a:tr>
            </a:tbl>
          </a:graphicData>
        </a:graphic>
      </p:graphicFrame>
    </p:spTree>
    <p:extLst>
      <p:ext uri="{BB962C8B-B14F-4D97-AF65-F5344CB8AC3E}">
        <p14:creationId xmlns:p14="http://schemas.microsoft.com/office/powerpoint/2010/main" val="2516982076"/>
      </p:ext>
    </p:extLst>
  </p:cSld>
  <p:clrMapOvr>
    <a:masterClrMapping/>
  </p:clrMapOvr>
</p:sld>
</file>

<file path=ppt/theme/theme1.xml><?xml version="1.0" encoding="utf-8"?>
<a:theme xmlns:a="http://schemas.openxmlformats.org/drawingml/2006/main" name="PREMIER MINISTRE">
  <a:themeElements>
    <a:clrScheme name="Personnalisé 4">
      <a:dk1>
        <a:srgbClr val="000000"/>
      </a:dk1>
      <a:lt1>
        <a:srgbClr val="FFFFFF"/>
      </a:lt1>
      <a:dk2>
        <a:srgbClr val="000091"/>
      </a:dk2>
      <a:lt2>
        <a:srgbClr val="E1000F"/>
      </a:lt2>
      <a:accent1>
        <a:srgbClr val="169B61"/>
      </a:accent1>
      <a:accent2>
        <a:srgbClr val="5770BE"/>
      </a:accent2>
      <a:accent3>
        <a:srgbClr val="FDCF41"/>
      </a:accent3>
      <a:accent4>
        <a:srgbClr val="FF6F4C"/>
      </a:accent4>
      <a:accent5>
        <a:srgbClr val="A26859"/>
      </a:accent5>
      <a:accent6>
        <a:srgbClr val="91AE4F"/>
      </a:accent6>
      <a:hlink>
        <a:srgbClr val="91AE4F"/>
      </a:hlink>
      <a:folHlink>
        <a:srgbClr val="91AE4F"/>
      </a:folHlink>
    </a:clrScheme>
    <a:fontScheme name="Marianne">
      <a:majorFont>
        <a:latin typeface="Marianne"/>
        <a:ea typeface=""/>
        <a:cs typeface=""/>
      </a:majorFont>
      <a:minorFont>
        <a:latin typeface="Mariann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lan daction PRM F2030" id="{D3529D4A-8682-45A1-94F9-D7058DCB72A4}" vid="{938D3F7F-8FEC-45EE-A4D3-45A9C2F255E5}"/>
    </a:ext>
  </a:extLst>
</a:theme>
</file>

<file path=ppt/theme/theme2.xml><?xml version="1.0" encoding="utf-8"?>
<a:theme xmlns:a="http://schemas.openxmlformats.org/drawingml/2006/main" name="1_PREMIER MINISTRE">
  <a:themeElements>
    <a:clrScheme name="Personnalisé 4">
      <a:dk1>
        <a:srgbClr val="000000"/>
      </a:dk1>
      <a:lt1>
        <a:srgbClr val="FFFFFF"/>
      </a:lt1>
      <a:dk2>
        <a:srgbClr val="000091"/>
      </a:dk2>
      <a:lt2>
        <a:srgbClr val="E1000F"/>
      </a:lt2>
      <a:accent1>
        <a:srgbClr val="169B61"/>
      </a:accent1>
      <a:accent2>
        <a:srgbClr val="5770BE"/>
      </a:accent2>
      <a:accent3>
        <a:srgbClr val="FDCF41"/>
      </a:accent3>
      <a:accent4>
        <a:srgbClr val="FF6F4C"/>
      </a:accent4>
      <a:accent5>
        <a:srgbClr val="A26859"/>
      </a:accent5>
      <a:accent6>
        <a:srgbClr val="91AE4F"/>
      </a:accent6>
      <a:hlink>
        <a:srgbClr val="91AE4F"/>
      </a:hlink>
      <a:folHlink>
        <a:srgbClr val="91AE4F"/>
      </a:folHlink>
    </a:clrScheme>
    <a:fontScheme name="Marianne">
      <a:majorFont>
        <a:latin typeface="Marianne"/>
        <a:ea typeface=""/>
        <a:cs typeface=""/>
      </a:majorFont>
      <a:minorFont>
        <a:latin typeface="Mariann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lan daction PRM F2030" id="{D3529D4A-8682-45A1-94F9-D7058DCB72A4}" vid="{938D3F7F-8FEC-45EE-A4D3-45A9C2F255E5}"/>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4988</TotalTime>
  <Words>2740</Words>
  <Application>Microsoft Office PowerPoint</Application>
  <PresentationFormat>Grand écran</PresentationFormat>
  <Paragraphs>464</Paragraphs>
  <Slides>14</Slides>
  <Notes>1</Notes>
  <HiddenSlides>0</HiddenSlides>
  <MMClips>0</MMClips>
  <ScaleCrop>false</ScaleCrop>
  <HeadingPairs>
    <vt:vector size="6" baseType="variant">
      <vt:variant>
        <vt:lpstr>Polices utilisées</vt:lpstr>
      </vt:variant>
      <vt:variant>
        <vt:i4>5</vt:i4>
      </vt:variant>
      <vt:variant>
        <vt:lpstr>Thème</vt:lpstr>
      </vt:variant>
      <vt:variant>
        <vt:i4>2</vt:i4>
      </vt:variant>
      <vt:variant>
        <vt:lpstr>Titres des diapositives</vt:lpstr>
      </vt:variant>
      <vt:variant>
        <vt:i4>14</vt:i4>
      </vt:variant>
    </vt:vector>
  </HeadingPairs>
  <TitlesOfParts>
    <vt:vector size="21" baseType="lpstr">
      <vt:lpstr>Arial</vt:lpstr>
      <vt:lpstr>Calibri</vt:lpstr>
      <vt:lpstr>Century Gothic</vt:lpstr>
      <vt:lpstr>Marianne</vt:lpstr>
      <vt:lpstr>Wingdings</vt:lpstr>
      <vt:lpstr>PREMIER MINISTRE</vt:lpstr>
      <vt:lpstr>1_PREMIER MINISTRE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SPM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BENYOUSSEF Illy</dc:creator>
  <cp:lastModifiedBy>VIGNE Carine</cp:lastModifiedBy>
  <cp:revision>325</cp:revision>
  <cp:lastPrinted>2024-03-21T15:28:23Z</cp:lastPrinted>
  <dcterms:created xsi:type="dcterms:W3CDTF">2023-10-11T13:23:02Z</dcterms:created>
  <dcterms:modified xsi:type="dcterms:W3CDTF">2024-04-30T15:08:20Z</dcterms:modified>
</cp:coreProperties>
</file>